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80" r:id="rId3"/>
    <p:sldId id="262" r:id="rId4"/>
    <p:sldId id="263" r:id="rId5"/>
    <p:sldId id="271" r:id="rId6"/>
    <p:sldId id="283" r:id="rId7"/>
    <p:sldId id="288" r:id="rId8"/>
    <p:sldId id="272" r:id="rId9"/>
    <p:sldId id="286" r:id="rId10"/>
    <p:sldId id="285" r:id="rId11"/>
    <p:sldId id="287" r:id="rId12"/>
    <p:sldId id="261" r:id="rId13"/>
    <p:sldId id="258" r:id="rId14"/>
    <p:sldId id="260" r:id="rId15"/>
    <p:sldId id="282" r:id="rId16"/>
    <p:sldId id="284" r:id="rId17"/>
    <p:sldId id="266" r:id="rId18"/>
    <p:sldId id="275" r:id="rId19"/>
    <p:sldId id="281" r:id="rId20"/>
    <p:sldId id="268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68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73"/>
    <p:restoredTop sz="86450"/>
  </p:normalViewPr>
  <p:slideViewPr>
    <p:cSldViewPr snapToGrid="0" snapToObjects="1">
      <p:cViewPr varScale="1">
        <p:scale>
          <a:sx n="93" d="100"/>
          <a:sy n="93" d="100"/>
        </p:scale>
        <p:origin x="592" y="200"/>
      </p:cViewPr>
      <p:guideLst/>
    </p:cSldViewPr>
  </p:slideViewPr>
  <p:outlineViewPr>
    <p:cViewPr>
      <p:scale>
        <a:sx n="33" d="100"/>
        <a:sy n="33" d="100"/>
      </p:scale>
      <p:origin x="0" y="-24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2" d="100"/>
          <a:sy n="72" d="100"/>
        </p:scale>
        <p:origin x="3592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XT/ResearchApps/1000decoys/lowest_1106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localhost/Users/XT/ResearchApps/1000decoys/lowest_1106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localhost/Users/XT/Dropbox/resi_by_resi_energy.csv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localhost/Users/XT/Dropbox/resi_by_resi_energy.csv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oleObject" Target="file://localhost/Users/XT/Dropbox/Project/Output/0910_Output/10_LOWEST/lowes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/>
              <a:t>ACICU Top10 Decoys H-Bond Count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Sheet4!$R$86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Sheet4!$Q$87:$Q$101</c:f>
              <c:strCache>
                <c:ptCount val="15"/>
                <c:pt idx="0">
                  <c:v>132-127</c:v>
                </c:pt>
                <c:pt idx="1">
                  <c:v>132-128</c:v>
                </c:pt>
                <c:pt idx="2">
                  <c:v>132-129</c:v>
                </c:pt>
                <c:pt idx="3">
                  <c:v>132-138</c:v>
                </c:pt>
                <c:pt idx="4">
                  <c:v>133-136</c:v>
                </c:pt>
                <c:pt idx="5">
                  <c:v>134-135</c:v>
                </c:pt>
                <c:pt idx="6">
                  <c:v>137-123</c:v>
                </c:pt>
                <c:pt idx="7">
                  <c:v>137-125</c:v>
                </c:pt>
                <c:pt idx="8">
                  <c:v>138-124</c:v>
                </c:pt>
                <c:pt idx="9">
                  <c:v>1-105</c:v>
                </c:pt>
                <c:pt idx="10">
                  <c:v>1-109</c:v>
                </c:pt>
                <c:pt idx="11">
                  <c:v>1-139</c:v>
                </c:pt>
                <c:pt idx="12">
                  <c:v>1-1</c:v>
                </c:pt>
                <c:pt idx="13">
                  <c:v>1-2</c:v>
                </c:pt>
                <c:pt idx="14">
                  <c:v>2-2</c:v>
                </c:pt>
              </c:strCache>
            </c:strRef>
          </c:cat>
          <c:val>
            <c:numRef>
              <c:f>Sheet4!$R$87:$R$101</c:f>
              <c:numCache>
                <c:formatCode>General</c:formatCode>
                <c:ptCount val="15"/>
                <c:pt idx="0">
                  <c:v>10.0</c:v>
                </c:pt>
                <c:pt idx="1">
                  <c:v>10.0</c:v>
                </c:pt>
                <c:pt idx="2">
                  <c:v>10.0</c:v>
                </c:pt>
                <c:pt idx="3">
                  <c:v>1.0</c:v>
                </c:pt>
                <c:pt idx="4">
                  <c:v>10.0</c:v>
                </c:pt>
                <c:pt idx="5">
                  <c:v>9.0</c:v>
                </c:pt>
                <c:pt idx="6">
                  <c:v>10.0</c:v>
                </c:pt>
                <c:pt idx="7">
                  <c:v>8.0</c:v>
                </c:pt>
                <c:pt idx="8">
                  <c:v>1.0</c:v>
                </c:pt>
                <c:pt idx="9">
                  <c:v>6.0</c:v>
                </c:pt>
                <c:pt idx="10">
                  <c:v>3.0</c:v>
                </c:pt>
                <c:pt idx="11">
                  <c:v>2.0</c:v>
                </c:pt>
                <c:pt idx="12">
                  <c:v>3.0</c:v>
                </c:pt>
                <c:pt idx="13">
                  <c:v>2.0</c:v>
                </c:pt>
                <c:pt idx="14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15384464"/>
        <c:axId val="-2115375968"/>
      </c:barChart>
      <c:catAx>
        <c:axId val="-21153844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/>
                  <a:t>H-Bond</a:t>
                </a:r>
                <a:r>
                  <a:rPr lang="en-US" sz="1400" baseline="0" dirty="0"/>
                  <a:t> name</a:t>
                </a:r>
                <a:endParaRPr lang="en-US" sz="1400" dirty="0"/>
              </a:p>
            </c:rich>
          </c:tx>
          <c:layout>
            <c:manualLayout>
              <c:xMode val="edge"/>
              <c:yMode val="edge"/>
              <c:x val="0.482754071679905"/>
              <c:y val="0.92534176817641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5375968"/>
        <c:crosses val="autoZero"/>
        <c:auto val="1"/>
        <c:lblAlgn val="ctr"/>
        <c:lblOffset val="100"/>
        <c:noMultiLvlLbl val="0"/>
      </c:catAx>
      <c:valAx>
        <c:axId val="-2115375968"/>
        <c:scaling>
          <c:orientation val="minMax"/>
          <c:max val="1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 smtClean="0"/>
                  <a:t>Decoy</a:t>
                </a:r>
                <a:r>
                  <a:rPr lang="en-US" sz="1400" baseline="0" dirty="0" smtClean="0"/>
                  <a:t> 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53844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/>
              <a:t>M2 Top 10 Decoys H-Bond</a:t>
            </a:r>
            <a:r>
              <a:rPr lang="en-US" sz="1800" b="1" baseline="0"/>
              <a:t> C</a:t>
            </a:r>
            <a:r>
              <a:rPr lang="en-US" sz="1800" b="1"/>
              <a:t>ount</a:t>
            </a:r>
          </a:p>
        </c:rich>
      </c:tx>
      <c:layout>
        <c:manualLayout>
          <c:xMode val="edge"/>
          <c:yMode val="edge"/>
          <c:x val="0.205954096163511"/>
          <c:y val="0.03019449491890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Sheet6!$K$259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Sheet6!$J$264:$J$276</c:f>
              <c:strCache>
                <c:ptCount val="13"/>
                <c:pt idx="0">
                  <c:v>123-105</c:v>
                </c:pt>
                <c:pt idx="1">
                  <c:v>123-105_OD1</c:v>
                </c:pt>
                <c:pt idx="2">
                  <c:v>124-104</c:v>
                </c:pt>
                <c:pt idx="3">
                  <c:v>124-105</c:v>
                </c:pt>
                <c:pt idx="4">
                  <c:v>125-128</c:v>
                </c:pt>
                <c:pt idx="5">
                  <c:v>126-129</c:v>
                </c:pt>
                <c:pt idx="6">
                  <c:v>130-134</c:v>
                </c:pt>
                <c:pt idx="7">
                  <c:v>131-135</c:v>
                </c:pt>
                <c:pt idx="8">
                  <c:v>132-136</c:v>
                </c:pt>
                <c:pt idx="9">
                  <c:v>3Glc-71</c:v>
                </c:pt>
                <c:pt idx="10">
                  <c:v>3Glc-4Rha</c:v>
                </c:pt>
                <c:pt idx="11">
                  <c:v>2Gal-71</c:v>
                </c:pt>
                <c:pt idx="12">
                  <c:v>3GlcO4-O6</c:v>
                </c:pt>
              </c:strCache>
            </c:strRef>
          </c:cat>
          <c:val>
            <c:numRef>
              <c:f>Sheet6!$K$264:$K$276</c:f>
              <c:numCache>
                <c:formatCode>General</c:formatCode>
                <c:ptCount val="13"/>
                <c:pt idx="0">
                  <c:v>10.0</c:v>
                </c:pt>
                <c:pt idx="1">
                  <c:v>10.0</c:v>
                </c:pt>
                <c:pt idx="2">
                  <c:v>10.0</c:v>
                </c:pt>
                <c:pt idx="3">
                  <c:v>9.0</c:v>
                </c:pt>
                <c:pt idx="4">
                  <c:v>10.0</c:v>
                </c:pt>
                <c:pt idx="5">
                  <c:v>10.0</c:v>
                </c:pt>
                <c:pt idx="6">
                  <c:v>9.0</c:v>
                </c:pt>
                <c:pt idx="7">
                  <c:v>10.0</c:v>
                </c:pt>
                <c:pt idx="8">
                  <c:v>10.0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  <c:pt idx="12">
                  <c:v>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15260880"/>
        <c:axId val="-2115254560"/>
      </c:barChart>
      <c:catAx>
        <c:axId val="-21152608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 smtClean="0"/>
                  <a:t>H-Bond</a:t>
                </a:r>
                <a:r>
                  <a:rPr lang="en-US" sz="1400" baseline="0" dirty="0" smtClean="0"/>
                  <a:t> </a:t>
                </a:r>
                <a:r>
                  <a:rPr lang="en-US" sz="1400" baseline="0" dirty="0"/>
                  <a:t>name</a:t>
                </a:r>
                <a:endParaRPr lang="en-US" sz="1400" dirty="0"/>
              </a:p>
            </c:rich>
          </c:tx>
          <c:layout>
            <c:manualLayout>
              <c:xMode val="edge"/>
              <c:yMode val="edge"/>
              <c:x val="0.471498081970523"/>
              <c:y val="0.89667205506596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5254560"/>
        <c:crosses val="autoZero"/>
        <c:auto val="1"/>
        <c:lblAlgn val="ctr"/>
        <c:lblOffset val="100"/>
        <c:noMultiLvlLbl val="0"/>
      </c:catAx>
      <c:valAx>
        <c:axId val="-2115254560"/>
        <c:scaling>
          <c:orientation val="minMax"/>
          <c:max val="1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decoy count</a:t>
                </a:r>
                <a:endParaRPr lang="en-US" sz="1400" baseline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5260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i="0" baseline="0" dirty="0">
                <a:effectLst/>
              </a:rPr>
              <a:t>ACICU Residue by residue score comparison</a:t>
            </a:r>
            <a:endParaRPr lang="en-US" sz="1600" dirty="0">
              <a:effectLst/>
            </a:endParaRPr>
          </a:p>
        </c:rich>
      </c:tx>
      <c:layout>
        <c:manualLayout>
          <c:xMode val="edge"/>
          <c:yMode val="edge"/>
          <c:x val="0.164155633225321"/>
          <c:y val="0.03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9326362516283"/>
          <c:y val="0.151052838067602"/>
          <c:w val="0.762464549497199"/>
          <c:h val="0.738095091865535"/>
        </c:manualLayout>
      </c:layout>
      <c:lineChart>
        <c:grouping val="standard"/>
        <c:varyColors val="0"/>
        <c:ser>
          <c:idx val="0"/>
          <c:order val="0"/>
          <c:tx>
            <c:v>1</c:v>
          </c:tx>
          <c:spPr>
            <a:ln w="28575" cap="rnd">
              <a:solidFill>
                <a:schemeClr val="accent5">
                  <a:shade val="42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Sheet8!$A$36:$A$48</c:f>
              <c:numCache>
                <c:formatCode>General</c:formatCode>
                <c:ptCount val="13"/>
                <c:pt idx="0">
                  <c:v>132.0</c:v>
                </c:pt>
                <c:pt idx="1">
                  <c:v>133.0</c:v>
                </c:pt>
                <c:pt idx="2">
                  <c:v>134.0</c:v>
                </c:pt>
                <c:pt idx="3">
                  <c:v>135.0</c:v>
                </c:pt>
                <c:pt idx="4">
                  <c:v>136.0</c:v>
                </c:pt>
                <c:pt idx="5">
                  <c:v>137.0</c:v>
                </c:pt>
                <c:pt idx="6">
                  <c:v>138.0</c:v>
                </c:pt>
                <c:pt idx="7">
                  <c:v>139.0</c:v>
                </c:pt>
                <c:pt idx="8">
                  <c:v>1.0</c:v>
                </c:pt>
                <c:pt idx="9">
                  <c:v>2.0</c:v>
                </c:pt>
                <c:pt idx="10">
                  <c:v>3.0</c:v>
                </c:pt>
                <c:pt idx="11">
                  <c:v>4.0</c:v>
                </c:pt>
                <c:pt idx="12">
                  <c:v>5.0</c:v>
                </c:pt>
              </c:numCache>
            </c:numRef>
          </c:cat>
          <c:val>
            <c:numRef>
              <c:f>Sheet8!$B$36:$B$48</c:f>
              <c:numCache>
                <c:formatCode>General</c:formatCode>
                <c:ptCount val="13"/>
                <c:pt idx="0">
                  <c:v>-0.379372</c:v>
                </c:pt>
                <c:pt idx="1">
                  <c:v>-1.411848000000001</c:v>
                </c:pt>
                <c:pt idx="2">
                  <c:v>0.544008</c:v>
                </c:pt>
                <c:pt idx="3">
                  <c:v>1.06036</c:v>
                </c:pt>
                <c:pt idx="4">
                  <c:v>-0.851502</c:v>
                </c:pt>
                <c:pt idx="5">
                  <c:v>-0.891204</c:v>
                </c:pt>
                <c:pt idx="6">
                  <c:v>0.331466</c:v>
                </c:pt>
                <c:pt idx="7">
                  <c:v>0.92323</c:v>
                </c:pt>
                <c:pt idx="8">
                  <c:v>1.066586</c:v>
                </c:pt>
                <c:pt idx="9">
                  <c:v>4.455634000000001</c:v>
                </c:pt>
                <c:pt idx="10">
                  <c:v>1.701122</c:v>
                </c:pt>
                <c:pt idx="11">
                  <c:v>1.08968</c:v>
                </c:pt>
                <c:pt idx="12">
                  <c:v>0.519526</c:v>
                </c:pt>
              </c:numCache>
            </c:numRef>
          </c:val>
          <c:smooth val="0"/>
        </c:ser>
        <c:ser>
          <c:idx val="1"/>
          <c:order val="1"/>
          <c:tx>
            <c:v>2</c:v>
          </c:tx>
          <c:spPr>
            <a:ln w="28575" cap="rnd">
              <a:solidFill>
                <a:schemeClr val="accent5">
                  <a:shade val="5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Sheet8!$A$36:$A$48</c:f>
              <c:numCache>
                <c:formatCode>General</c:formatCode>
                <c:ptCount val="13"/>
                <c:pt idx="0">
                  <c:v>132.0</c:v>
                </c:pt>
                <c:pt idx="1">
                  <c:v>133.0</c:v>
                </c:pt>
                <c:pt idx="2">
                  <c:v>134.0</c:v>
                </c:pt>
                <c:pt idx="3">
                  <c:v>135.0</c:v>
                </c:pt>
                <c:pt idx="4">
                  <c:v>136.0</c:v>
                </c:pt>
                <c:pt idx="5">
                  <c:v>137.0</c:v>
                </c:pt>
                <c:pt idx="6">
                  <c:v>138.0</c:v>
                </c:pt>
                <c:pt idx="7">
                  <c:v>139.0</c:v>
                </c:pt>
                <c:pt idx="8">
                  <c:v>1.0</c:v>
                </c:pt>
                <c:pt idx="9">
                  <c:v>2.0</c:v>
                </c:pt>
                <c:pt idx="10">
                  <c:v>3.0</c:v>
                </c:pt>
                <c:pt idx="11">
                  <c:v>4.0</c:v>
                </c:pt>
                <c:pt idx="12">
                  <c:v>5.0</c:v>
                </c:pt>
              </c:numCache>
            </c:numRef>
          </c:cat>
          <c:val>
            <c:numRef>
              <c:f>Sheet8!$C$36:$C$48</c:f>
              <c:numCache>
                <c:formatCode>General</c:formatCode>
                <c:ptCount val="13"/>
                <c:pt idx="0">
                  <c:v>-0.258507999999999</c:v>
                </c:pt>
                <c:pt idx="1">
                  <c:v>-1.705574000000001</c:v>
                </c:pt>
                <c:pt idx="2">
                  <c:v>0.301662</c:v>
                </c:pt>
                <c:pt idx="3">
                  <c:v>1.775078</c:v>
                </c:pt>
                <c:pt idx="4">
                  <c:v>-1.063306</c:v>
                </c:pt>
                <c:pt idx="5">
                  <c:v>-0.395314</c:v>
                </c:pt>
                <c:pt idx="6">
                  <c:v>0.429272</c:v>
                </c:pt>
                <c:pt idx="7">
                  <c:v>0.353408</c:v>
                </c:pt>
                <c:pt idx="8">
                  <c:v>0.768378</c:v>
                </c:pt>
                <c:pt idx="9">
                  <c:v>5.064813999999998</c:v>
                </c:pt>
                <c:pt idx="10">
                  <c:v>1.827423999999999</c:v>
                </c:pt>
                <c:pt idx="11">
                  <c:v>1.409364</c:v>
                </c:pt>
                <c:pt idx="12">
                  <c:v>0.447536</c:v>
                </c:pt>
              </c:numCache>
            </c:numRef>
          </c:val>
          <c:smooth val="0"/>
        </c:ser>
        <c:ser>
          <c:idx val="2"/>
          <c:order val="2"/>
          <c:tx>
            <c:v>3</c:v>
          </c:tx>
          <c:spPr>
            <a:ln w="28575" cap="rnd">
              <a:solidFill>
                <a:schemeClr val="accent5">
                  <a:shade val="68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Sheet8!$A$36:$A$48</c:f>
              <c:numCache>
                <c:formatCode>General</c:formatCode>
                <c:ptCount val="13"/>
                <c:pt idx="0">
                  <c:v>132.0</c:v>
                </c:pt>
                <c:pt idx="1">
                  <c:v>133.0</c:v>
                </c:pt>
                <c:pt idx="2">
                  <c:v>134.0</c:v>
                </c:pt>
                <c:pt idx="3">
                  <c:v>135.0</c:v>
                </c:pt>
                <c:pt idx="4">
                  <c:v>136.0</c:v>
                </c:pt>
                <c:pt idx="5">
                  <c:v>137.0</c:v>
                </c:pt>
                <c:pt idx="6">
                  <c:v>138.0</c:v>
                </c:pt>
                <c:pt idx="7">
                  <c:v>139.0</c:v>
                </c:pt>
                <c:pt idx="8">
                  <c:v>1.0</c:v>
                </c:pt>
                <c:pt idx="9">
                  <c:v>2.0</c:v>
                </c:pt>
                <c:pt idx="10">
                  <c:v>3.0</c:v>
                </c:pt>
                <c:pt idx="11">
                  <c:v>4.0</c:v>
                </c:pt>
                <c:pt idx="12">
                  <c:v>5.0</c:v>
                </c:pt>
              </c:numCache>
            </c:numRef>
          </c:cat>
          <c:val>
            <c:numRef>
              <c:f>Sheet8!$D$36:$D$48</c:f>
              <c:numCache>
                <c:formatCode>General</c:formatCode>
                <c:ptCount val="13"/>
                <c:pt idx="0">
                  <c:v>-0.183953999999999</c:v>
                </c:pt>
                <c:pt idx="1">
                  <c:v>-1.828574</c:v>
                </c:pt>
                <c:pt idx="2">
                  <c:v>0.774008</c:v>
                </c:pt>
                <c:pt idx="3">
                  <c:v>2.322626</c:v>
                </c:pt>
                <c:pt idx="4">
                  <c:v>-1.184624</c:v>
                </c:pt>
                <c:pt idx="5">
                  <c:v>-0.803152</c:v>
                </c:pt>
                <c:pt idx="6">
                  <c:v>0.668146</c:v>
                </c:pt>
                <c:pt idx="7">
                  <c:v>0.72728</c:v>
                </c:pt>
                <c:pt idx="8">
                  <c:v>0.70528</c:v>
                </c:pt>
                <c:pt idx="9">
                  <c:v>4.508432</c:v>
                </c:pt>
                <c:pt idx="10">
                  <c:v>1.952756</c:v>
                </c:pt>
                <c:pt idx="11">
                  <c:v>0.970976</c:v>
                </c:pt>
                <c:pt idx="12">
                  <c:v>0.382936</c:v>
                </c:pt>
              </c:numCache>
            </c:numRef>
          </c:val>
          <c:smooth val="0"/>
        </c:ser>
        <c:ser>
          <c:idx val="3"/>
          <c:order val="3"/>
          <c:tx>
            <c:v>4</c:v>
          </c:tx>
          <c:spPr>
            <a:ln w="28575" cap="rnd">
              <a:solidFill>
                <a:schemeClr val="accent5">
                  <a:shade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Sheet8!$A$36:$A$48</c:f>
              <c:numCache>
                <c:formatCode>General</c:formatCode>
                <c:ptCount val="13"/>
                <c:pt idx="0">
                  <c:v>132.0</c:v>
                </c:pt>
                <c:pt idx="1">
                  <c:v>133.0</c:v>
                </c:pt>
                <c:pt idx="2">
                  <c:v>134.0</c:v>
                </c:pt>
                <c:pt idx="3">
                  <c:v>135.0</c:v>
                </c:pt>
                <c:pt idx="4">
                  <c:v>136.0</c:v>
                </c:pt>
                <c:pt idx="5">
                  <c:v>137.0</c:v>
                </c:pt>
                <c:pt idx="6">
                  <c:v>138.0</c:v>
                </c:pt>
                <c:pt idx="7">
                  <c:v>139.0</c:v>
                </c:pt>
                <c:pt idx="8">
                  <c:v>1.0</c:v>
                </c:pt>
                <c:pt idx="9">
                  <c:v>2.0</c:v>
                </c:pt>
                <c:pt idx="10">
                  <c:v>3.0</c:v>
                </c:pt>
                <c:pt idx="11">
                  <c:v>4.0</c:v>
                </c:pt>
                <c:pt idx="12">
                  <c:v>5.0</c:v>
                </c:pt>
              </c:numCache>
            </c:numRef>
          </c:cat>
          <c:val>
            <c:numRef>
              <c:f>Sheet8!$E$36:$E$48</c:f>
              <c:numCache>
                <c:formatCode>General</c:formatCode>
                <c:ptCount val="13"/>
                <c:pt idx="0">
                  <c:v>-0.231466</c:v>
                </c:pt>
                <c:pt idx="1">
                  <c:v>-1.710576</c:v>
                </c:pt>
                <c:pt idx="2">
                  <c:v>0.425296</c:v>
                </c:pt>
                <c:pt idx="3">
                  <c:v>1.679726</c:v>
                </c:pt>
                <c:pt idx="4">
                  <c:v>-1.09532</c:v>
                </c:pt>
                <c:pt idx="5">
                  <c:v>-0.618264</c:v>
                </c:pt>
                <c:pt idx="6">
                  <c:v>0.96488</c:v>
                </c:pt>
                <c:pt idx="7">
                  <c:v>0.681378</c:v>
                </c:pt>
                <c:pt idx="8">
                  <c:v>0.995394</c:v>
                </c:pt>
                <c:pt idx="9">
                  <c:v>4.44911</c:v>
                </c:pt>
                <c:pt idx="10">
                  <c:v>1.727256</c:v>
                </c:pt>
                <c:pt idx="11">
                  <c:v>1.16049</c:v>
                </c:pt>
                <c:pt idx="12">
                  <c:v>0.380482</c:v>
                </c:pt>
              </c:numCache>
            </c:numRef>
          </c:val>
          <c:smooth val="0"/>
        </c:ser>
        <c:ser>
          <c:idx val="4"/>
          <c:order val="4"/>
          <c:tx>
            <c:v>5</c:v>
          </c:tx>
          <c:spPr>
            <a:ln w="28575" cap="rnd">
              <a:solidFill>
                <a:schemeClr val="accent5">
                  <a:shade val="93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Sheet8!$A$36:$A$48</c:f>
              <c:numCache>
                <c:formatCode>General</c:formatCode>
                <c:ptCount val="13"/>
                <c:pt idx="0">
                  <c:v>132.0</c:v>
                </c:pt>
                <c:pt idx="1">
                  <c:v>133.0</c:v>
                </c:pt>
                <c:pt idx="2">
                  <c:v>134.0</c:v>
                </c:pt>
                <c:pt idx="3">
                  <c:v>135.0</c:v>
                </c:pt>
                <c:pt idx="4">
                  <c:v>136.0</c:v>
                </c:pt>
                <c:pt idx="5">
                  <c:v>137.0</c:v>
                </c:pt>
                <c:pt idx="6">
                  <c:v>138.0</c:v>
                </c:pt>
                <c:pt idx="7">
                  <c:v>139.0</c:v>
                </c:pt>
                <c:pt idx="8">
                  <c:v>1.0</c:v>
                </c:pt>
                <c:pt idx="9">
                  <c:v>2.0</c:v>
                </c:pt>
                <c:pt idx="10">
                  <c:v>3.0</c:v>
                </c:pt>
                <c:pt idx="11">
                  <c:v>4.0</c:v>
                </c:pt>
                <c:pt idx="12">
                  <c:v>5.0</c:v>
                </c:pt>
              </c:numCache>
            </c:numRef>
          </c:cat>
          <c:val>
            <c:numRef>
              <c:f>Sheet8!$F$36:$F$48</c:f>
              <c:numCache>
                <c:formatCode>General</c:formatCode>
                <c:ptCount val="13"/>
                <c:pt idx="0">
                  <c:v>-0.33369</c:v>
                </c:pt>
                <c:pt idx="1">
                  <c:v>-1.559106</c:v>
                </c:pt>
                <c:pt idx="2">
                  <c:v>0.574052</c:v>
                </c:pt>
                <c:pt idx="3">
                  <c:v>1.64289</c:v>
                </c:pt>
                <c:pt idx="4">
                  <c:v>-1.21454</c:v>
                </c:pt>
                <c:pt idx="5">
                  <c:v>-0.708246</c:v>
                </c:pt>
                <c:pt idx="6">
                  <c:v>0.869234</c:v>
                </c:pt>
                <c:pt idx="7">
                  <c:v>0.89418</c:v>
                </c:pt>
                <c:pt idx="8">
                  <c:v>1.016258</c:v>
                </c:pt>
                <c:pt idx="9">
                  <c:v>4.581096</c:v>
                </c:pt>
                <c:pt idx="10">
                  <c:v>1.678382</c:v>
                </c:pt>
                <c:pt idx="11">
                  <c:v>1.123346</c:v>
                </c:pt>
                <c:pt idx="12">
                  <c:v>0.28196</c:v>
                </c:pt>
              </c:numCache>
            </c:numRef>
          </c:val>
          <c:smooth val="0"/>
        </c:ser>
        <c:ser>
          <c:idx val="5"/>
          <c:order val="5"/>
          <c:tx>
            <c:v>6</c:v>
          </c:tx>
          <c:spPr>
            <a:ln w="28575" cap="rnd">
              <a:solidFill>
                <a:schemeClr val="accent5">
                  <a:tint val="94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Sheet8!$A$36:$A$48</c:f>
              <c:numCache>
                <c:formatCode>General</c:formatCode>
                <c:ptCount val="13"/>
                <c:pt idx="0">
                  <c:v>132.0</c:v>
                </c:pt>
                <c:pt idx="1">
                  <c:v>133.0</c:v>
                </c:pt>
                <c:pt idx="2">
                  <c:v>134.0</c:v>
                </c:pt>
                <c:pt idx="3">
                  <c:v>135.0</c:v>
                </c:pt>
                <c:pt idx="4">
                  <c:v>136.0</c:v>
                </c:pt>
                <c:pt idx="5">
                  <c:v>137.0</c:v>
                </c:pt>
                <c:pt idx="6">
                  <c:v>138.0</c:v>
                </c:pt>
                <c:pt idx="7">
                  <c:v>139.0</c:v>
                </c:pt>
                <c:pt idx="8">
                  <c:v>1.0</c:v>
                </c:pt>
                <c:pt idx="9">
                  <c:v>2.0</c:v>
                </c:pt>
                <c:pt idx="10">
                  <c:v>3.0</c:v>
                </c:pt>
                <c:pt idx="11">
                  <c:v>4.0</c:v>
                </c:pt>
                <c:pt idx="12">
                  <c:v>5.0</c:v>
                </c:pt>
              </c:numCache>
            </c:numRef>
          </c:cat>
          <c:val>
            <c:numRef>
              <c:f>Sheet8!$G$36:$G$48</c:f>
              <c:numCache>
                <c:formatCode>General</c:formatCode>
                <c:ptCount val="13"/>
                <c:pt idx="0">
                  <c:v>-0.321132</c:v>
                </c:pt>
                <c:pt idx="1">
                  <c:v>-1.584286</c:v>
                </c:pt>
                <c:pt idx="2">
                  <c:v>0.674134</c:v>
                </c:pt>
                <c:pt idx="3">
                  <c:v>1.360038</c:v>
                </c:pt>
                <c:pt idx="4">
                  <c:v>-1.150248</c:v>
                </c:pt>
                <c:pt idx="5">
                  <c:v>-0.7477</c:v>
                </c:pt>
                <c:pt idx="6">
                  <c:v>0.471664</c:v>
                </c:pt>
                <c:pt idx="7">
                  <c:v>0.860556</c:v>
                </c:pt>
                <c:pt idx="8">
                  <c:v>0.876078</c:v>
                </c:pt>
                <c:pt idx="9">
                  <c:v>4.410342</c:v>
                </c:pt>
                <c:pt idx="10">
                  <c:v>1.868722</c:v>
                </c:pt>
                <c:pt idx="11">
                  <c:v>1.19443</c:v>
                </c:pt>
                <c:pt idx="12">
                  <c:v>0.388346</c:v>
                </c:pt>
              </c:numCache>
            </c:numRef>
          </c:val>
          <c:smooth val="0"/>
        </c:ser>
        <c:ser>
          <c:idx val="6"/>
          <c:order val="6"/>
          <c:tx>
            <c:v>7</c:v>
          </c:tx>
          <c:spPr>
            <a:ln w="28575" cap="rnd">
              <a:solidFill>
                <a:schemeClr val="accent5">
                  <a:tint val="81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Sheet8!$A$36:$A$48</c:f>
              <c:numCache>
                <c:formatCode>General</c:formatCode>
                <c:ptCount val="13"/>
                <c:pt idx="0">
                  <c:v>132.0</c:v>
                </c:pt>
                <c:pt idx="1">
                  <c:v>133.0</c:v>
                </c:pt>
                <c:pt idx="2">
                  <c:v>134.0</c:v>
                </c:pt>
                <c:pt idx="3">
                  <c:v>135.0</c:v>
                </c:pt>
                <c:pt idx="4">
                  <c:v>136.0</c:v>
                </c:pt>
                <c:pt idx="5">
                  <c:v>137.0</c:v>
                </c:pt>
                <c:pt idx="6">
                  <c:v>138.0</c:v>
                </c:pt>
                <c:pt idx="7">
                  <c:v>139.0</c:v>
                </c:pt>
                <c:pt idx="8">
                  <c:v>1.0</c:v>
                </c:pt>
                <c:pt idx="9">
                  <c:v>2.0</c:v>
                </c:pt>
                <c:pt idx="10">
                  <c:v>3.0</c:v>
                </c:pt>
                <c:pt idx="11">
                  <c:v>4.0</c:v>
                </c:pt>
                <c:pt idx="12">
                  <c:v>5.0</c:v>
                </c:pt>
              </c:numCache>
            </c:numRef>
          </c:cat>
          <c:val>
            <c:numRef>
              <c:f>Sheet8!$H$36:$H$48</c:f>
              <c:numCache>
                <c:formatCode>General</c:formatCode>
                <c:ptCount val="13"/>
                <c:pt idx="0">
                  <c:v>-0.10317</c:v>
                </c:pt>
                <c:pt idx="1">
                  <c:v>-1.63971</c:v>
                </c:pt>
                <c:pt idx="2">
                  <c:v>0.392304</c:v>
                </c:pt>
                <c:pt idx="3">
                  <c:v>1.730272</c:v>
                </c:pt>
                <c:pt idx="4">
                  <c:v>-1.118286</c:v>
                </c:pt>
                <c:pt idx="5">
                  <c:v>-0.78853</c:v>
                </c:pt>
                <c:pt idx="6">
                  <c:v>0.848783999999999</c:v>
                </c:pt>
                <c:pt idx="7">
                  <c:v>0.909704</c:v>
                </c:pt>
                <c:pt idx="8">
                  <c:v>0.899818</c:v>
                </c:pt>
                <c:pt idx="9">
                  <c:v>4.547948000000001</c:v>
                </c:pt>
                <c:pt idx="10">
                  <c:v>1.643026</c:v>
                </c:pt>
                <c:pt idx="11">
                  <c:v>1.346638</c:v>
                </c:pt>
                <c:pt idx="12">
                  <c:v>0.300812</c:v>
                </c:pt>
              </c:numCache>
            </c:numRef>
          </c:val>
          <c:smooth val="0"/>
        </c:ser>
        <c:ser>
          <c:idx val="7"/>
          <c:order val="7"/>
          <c:tx>
            <c:v>8</c:v>
          </c:tx>
          <c:spPr>
            <a:ln w="28575" cap="rnd">
              <a:solidFill>
                <a:schemeClr val="accent5">
                  <a:tint val="69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Sheet8!$A$36:$A$48</c:f>
              <c:numCache>
                <c:formatCode>General</c:formatCode>
                <c:ptCount val="13"/>
                <c:pt idx="0">
                  <c:v>132.0</c:v>
                </c:pt>
                <c:pt idx="1">
                  <c:v>133.0</c:v>
                </c:pt>
                <c:pt idx="2">
                  <c:v>134.0</c:v>
                </c:pt>
                <c:pt idx="3">
                  <c:v>135.0</c:v>
                </c:pt>
                <c:pt idx="4">
                  <c:v>136.0</c:v>
                </c:pt>
                <c:pt idx="5">
                  <c:v>137.0</c:v>
                </c:pt>
                <c:pt idx="6">
                  <c:v>138.0</c:v>
                </c:pt>
                <c:pt idx="7">
                  <c:v>139.0</c:v>
                </c:pt>
                <c:pt idx="8">
                  <c:v>1.0</c:v>
                </c:pt>
                <c:pt idx="9">
                  <c:v>2.0</c:v>
                </c:pt>
                <c:pt idx="10">
                  <c:v>3.0</c:v>
                </c:pt>
                <c:pt idx="11">
                  <c:v>4.0</c:v>
                </c:pt>
                <c:pt idx="12">
                  <c:v>5.0</c:v>
                </c:pt>
              </c:numCache>
            </c:numRef>
          </c:cat>
          <c:val>
            <c:numRef>
              <c:f>Sheet8!$I$36:$I$48</c:f>
              <c:numCache>
                <c:formatCode>General</c:formatCode>
                <c:ptCount val="13"/>
                <c:pt idx="0">
                  <c:v>-0.047634000000001</c:v>
                </c:pt>
                <c:pt idx="1">
                  <c:v>-1.585398</c:v>
                </c:pt>
                <c:pt idx="2">
                  <c:v>0.356106</c:v>
                </c:pt>
                <c:pt idx="3">
                  <c:v>1.77239</c:v>
                </c:pt>
                <c:pt idx="4">
                  <c:v>-0.673172</c:v>
                </c:pt>
                <c:pt idx="5">
                  <c:v>0.0228059999999996</c:v>
                </c:pt>
                <c:pt idx="6">
                  <c:v>-0.58859</c:v>
                </c:pt>
                <c:pt idx="7">
                  <c:v>1.298974</c:v>
                </c:pt>
                <c:pt idx="8">
                  <c:v>1.09192</c:v>
                </c:pt>
                <c:pt idx="9">
                  <c:v>4.867783999999998</c:v>
                </c:pt>
                <c:pt idx="10">
                  <c:v>1.80323</c:v>
                </c:pt>
                <c:pt idx="11">
                  <c:v>0.597444</c:v>
                </c:pt>
                <c:pt idx="12">
                  <c:v>0.550818</c:v>
                </c:pt>
              </c:numCache>
            </c:numRef>
          </c:val>
          <c:smooth val="0"/>
        </c:ser>
        <c:ser>
          <c:idx val="8"/>
          <c:order val="8"/>
          <c:tx>
            <c:v>9</c:v>
          </c:tx>
          <c:spPr>
            <a:ln w="28575" cap="rnd">
              <a:solidFill>
                <a:schemeClr val="accent5">
                  <a:tint val="56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Sheet8!$A$36:$A$48</c:f>
              <c:numCache>
                <c:formatCode>General</c:formatCode>
                <c:ptCount val="13"/>
                <c:pt idx="0">
                  <c:v>132.0</c:v>
                </c:pt>
                <c:pt idx="1">
                  <c:v>133.0</c:v>
                </c:pt>
                <c:pt idx="2">
                  <c:v>134.0</c:v>
                </c:pt>
                <c:pt idx="3">
                  <c:v>135.0</c:v>
                </c:pt>
                <c:pt idx="4">
                  <c:v>136.0</c:v>
                </c:pt>
                <c:pt idx="5">
                  <c:v>137.0</c:v>
                </c:pt>
                <c:pt idx="6">
                  <c:v>138.0</c:v>
                </c:pt>
                <c:pt idx="7">
                  <c:v>139.0</c:v>
                </c:pt>
                <c:pt idx="8">
                  <c:v>1.0</c:v>
                </c:pt>
                <c:pt idx="9">
                  <c:v>2.0</c:v>
                </c:pt>
                <c:pt idx="10">
                  <c:v>3.0</c:v>
                </c:pt>
                <c:pt idx="11">
                  <c:v>4.0</c:v>
                </c:pt>
                <c:pt idx="12">
                  <c:v>5.0</c:v>
                </c:pt>
              </c:numCache>
            </c:numRef>
          </c:cat>
          <c:val>
            <c:numRef>
              <c:f>Sheet8!$J$36:$J$48</c:f>
              <c:numCache>
                <c:formatCode>General</c:formatCode>
                <c:ptCount val="13"/>
                <c:pt idx="0">
                  <c:v>-0.40088</c:v>
                </c:pt>
                <c:pt idx="1">
                  <c:v>-1.814684</c:v>
                </c:pt>
                <c:pt idx="2">
                  <c:v>0.743432</c:v>
                </c:pt>
                <c:pt idx="3">
                  <c:v>2.01892</c:v>
                </c:pt>
                <c:pt idx="4">
                  <c:v>-1.417712</c:v>
                </c:pt>
                <c:pt idx="5">
                  <c:v>-0.651824</c:v>
                </c:pt>
                <c:pt idx="6">
                  <c:v>0.456562</c:v>
                </c:pt>
                <c:pt idx="7">
                  <c:v>0.915996</c:v>
                </c:pt>
                <c:pt idx="8">
                  <c:v>0.883466</c:v>
                </c:pt>
                <c:pt idx="9">
                  <c:v>4.435026</c:v>
                </c:pt>
                <c:pt idx="10">
                  <c:v>1.867444</c:v>
                </c:pt>
                <c:pt idx="11">
                  <c:v>1.114682</c:v>
                </c:pt>
                <c:pt idx="12">
                  <c:v>0.34642</c:v>
                </c:pt>
              </c:numCache>
            </c:numRef>
          </c:val>
          <c:smooth val="0"/>
        </c:ser>
        <c:ser>
          <c:idx val="9"/>
          <c:order val="9"/>
          <c:tx>
            <c:v>10</c:v>
          </c:tx>
          <c:spPr>
            <a:ln w="28575" cap="rnd">
              <a:solidFill>
                <a:schemeClr val="accent5">
                  <a:tint val="43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Sheet8!$A$36:$A$48</c:f>
              <c:numCache>
                <c:formatCode>General</c:formatCode>
                <c:ptCount val="13"/>
                <c:pt idx="0">
                  <c:v>132.0</c:v>
                </c:pt>
                <c:pt idx="1">
                  <c:v>133.0</c:v>
                </c:pt>
                <c:pt idx="2">
                  <c:v>134.0</c:v>
                </c:pt>
                <c:pt idx="3">
                  <c:v>135.0</c:v>
                </c:pt>
                <c:pt idx="4">
                  <c:v>136.0</c:v>
                </c:pt>
                <c:pt idx="5">
                  <c:v>137.0</c:v>
                </c:pt>
                <c:pt idx="6">
                  <c:v>138.0</c:v>
                </c:pt>
                <c:pt idx="7">
                  <c:v>139.0</c:v>
                </c:pt>
                <c:pt idx="8">
                  <c:v>1.0</c:v>
                </c:pt>
                <c:pt idx="9">
                  <c:v>2.0</c:v>
                </c:pt>
                <c:pt idx="10">
                  <c:v>3.0</c:v>
                </c:pt>
                <c:pt idx="11">
                  <c:v>4.0</c:v>
                </c:pt>
                <c:pt idx="12">
                  <c:v>5.0</c:v>
                </c:pt>
              </c:numCache>
            </c:numRef>
          </c:cat>
          <c:val>
            <c:numRef>
              <c:f>Sheet8!$K$36:$K$48</c:f>
              <c:numCache>
                <c:formatCode>General</c:formatCode>
                <c:ptCount val="13"/>
                <c:pt idx="0">
                  <c:v>-0.10628</c:v>
                </c:pt>
                <c:pt idx="1">
                  <c:v>-1.78097</c:v>
                </c:pt>
                <c:pt idx="2">
                  <c:v>0.677466</c:v>
                </c:pt>
                <c:pt idx="3">
                  <c:v>2.268222</c:v>
                </c:pt>
                <c:pt idx="4">
                  <c:v>-1.04098</c:v>
                </c:pt>
                <c:pt idx="5">
                  <c:v>-0.902614</c:v>
                </c:pt>
                <c:pt idx="6">
                  <c:v>0.613236</c:v>
                </c:pt>
                <c:pt idx="7">
                  <c:v>0.557718</c:v>
                </c:pt>
                <c:pt idx="8">
                  <c:v>0.963588</c:v>
                </c:pt>
                <c:pt idx="9">
                  <c:v>5.093042</c:v>
                </c:pt>
                <c:pt idx="10">
                  <c:v>1.608418</c:v>
                </c:pt>
                <c:pt idx="11">
                  <c:v>1.164052</c:v>
                </c:pt>
                <c:pt idx="12">
                  <c:v>0.274362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115098688"/>
        <c:axId val="-2115092624"/>
      </c:lineChart>
      <c:catAx>
        <c:axId val="-21150986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 err="1"/>
                  <a:t>resi_num</a:t>
                </a:r>
                <a:endParaRPr lang="en-US" sz="1600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5092624"/>
        <c:crosses val="autoZero"/>
        <c:auto val="1"/>
        <c:lblAlgn val="ctr"/>
        <c:lblOffset val="100"/>
        <c:noMultiLvlLbl val="0"/>
      </c:catAx>
      <c:valAx>
        <c:axId val="-2115092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score/REU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5098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i="0" baseline="0" dirty="0">
                <a:effectLst/>
              </a:rPr>
              <a:t>M2 Residue by residue score comparison</a:t>
            </a:r>
            <a:endParaRPr lang="en-US" sz="1600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8973122946246"/>
          <c:y val="0.133049657492504"/>
          <c:w val="0.758900892801786"/>
          <c:h val="0.740092635479389"/>
        </c:manualLayout>
      </c:layout>
      <c:lineChart>
        <c:grouping val="standard"/>
        <c:varyColors val="0"/>
        <c:ser>
          <c:idx val="0"/>
          <c:order val="0"/>
          <c:tx>
            <c:v>1</c:v>
          </c:tx>
          <c:spPr>
            <a:ln w="28575" cap="rnd">
              <a:solidFill>
                <a:schemeClr val="accent1">
                  <a:shade val="42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shade val="42000"/>
                </a:schemeClr>
              </a:solidFill>
              <a:ln w="9525">
                <a:solidFill>
                  <a:schemeClr val="accent1">
                    <a:shade val="42000"/>
                  </a:schemeClr>
                </a:solidFill>
              </a:ln>
              <a:effectLst/>
            </c:spPr>
          </c:marker>
          <c:cat>
            <c:numRef>
              <c:f>'resi_by_resi_energy.csv'!$A$2:$A$21</c:f>
              <c:numCache>
                <c:formatCode>General</c:formatCode>
                <c:ptCount val="20"/>
                <c:pt idx="0">
                  <c:v>121.0</c:v>
                </c:pt>
                <c:pt idx="1">
                  <c:v>122.0</c:v>
                </c:pt>
                <c:pt idx="2">
                  <c:v>123.0</c:v>
                </c:pt>
                <c:pt idx="3">
                  <c:v>124.0</c:v>
                </c:pt>
                <c:pt idx="4">
                  <c:v>125.0</c:v>
                </c:pt>
                <c:pt idx="5">
                  <c:v>126.0</c:v>
                </c:pt>
                <c:pt idx="6">
                  <c:v>127.0</c:v>
                </c:pt>
                <c:pt idx="7">
                  <c:v>128.0</c:v>
                </c:pt>
                <c:pt idx="8">
                  <c:v>129.0</c:v>
                </c:pt>
                <c:pt idx="9">
                  <c:v>130.0</c:v>
                </c:pt>
                <c:pt idx="10">
                  <c:v>131.0</c:v>
                </c:pt>
                <c:pt idx="11">
                  <c:v>132.0</c:v>
                </c:pt>
                <c:pt idx="12">
                  <c:v>133.0</c:v>
                </c:pt>
                <c:pt idx="13">
                  <c:v>134.0</c:v>
                </c:pt>
                <c:pt idx="14">
                  <c:v>135.0</c:v>
                </c:pt>
                <c:pt idx="15">
                  <c:v>136.0</c:v>
                </c:pt>
                <c:pt idx="16">
                  <c:v>1.0</c:v>
                </c:pt>
                <c:pt idx="17">
                  <c:v>2.0</c:v>
                </c:pt>
                <c:pt idx="18">
                  <c:v>3.0</c:v>
                </c:pt>
                <c:pt idx="19">
                  <c:v>4.0</c:v>
                </c:pt>
              </c:numCache>
            </c:numRef>
          </c:cat>
          <c:val>
            <c:numRef>
              <c:f>'resi_by_resi_energy.csv'!$B$2:$B$21</c:f>
              <c:numCache>
                <c:formatCode>General</c:formatCode>
                <c:ptCount val="20"/>
                <c:pt idx="0">
                  <c:v>0.204528</c:v>
                </c:pt>
                <c:pt idx="1">
                  <c:v>-1.232026</c:v>
                </c:pt>
                <c:pt idx="2">
                  <c:v>-0.2445</c:v>
                </c:pt>
                <c:pt idx="3">
                  <c:v>-1.105934</c:v>
                </c:pt>
                <c:pt idx="4">
                  <c:v>-1.995922</c:v>
                </c:pt>
                <c:pt idx="5">
                  <c:v>1.17989</c:v>
                </c:pt>
                <c:pt idx="6">
                  <c:v>-0.241186</c:v>
                </c:pt>
                <c:pt idx="7">
                  <c:v>-2.054260000000001</c:v>
                </c:pt>
                <c:pt idx="8">
                  <c:v>-1.713176</c:v>
                </c:pt>
                <c:pt idx="9">
                  <c:v>-2.131518</c:v>
                </c:pt>
                <c:pt idx="10">
                  <c:v>-0.0674060000000003</c:v>
                </c:pt>
                <c:pt idx="11">
                  <c:v>-0.33688</c:v>
                </c:pt>
                <c:pt idx="12">
                  <c:v>-1.839770000000001</c:v>
                </c:pt>
                <c:pt idx="13">
                  <c:v>-0.798494</c:v>
                </c:pt>
                <c:pt idx="14">
                  <c:v>-0.121572</c:v>
                </c:pt>
                <c:pt idx="15">
                  <c:v>2.012251999999999</c:v>
                </c:pt>
                <c:pt idx="16">
                  <c:v>6.84266</c:v>
                </c:pt>
                <c:pt idx="17">
                  <c:v>1.703884</c:v>
                </c:pt>
                <c:pt idx="18">
                  <c:v>1.501118</c:v>
                </c:pt>
                <c:pt idx="19">
                  <c:v>11.126408</c:v>
                </c:pt>
              </c:numCache>
            </c:numRef>
          </c:val>
          <c:smooth val="0"/>
        </c:ser>
        <c:ser>
          <c:idx val="1"/>
          <c:order val="1"/>
          <c:tx>
            <c:v>2</c:v>
          </c:tx>
          <c:spPr>
            <a:ln w="28575" cap="rnd">
              <a:solidFill>
                <a:schemeClr val="accent1">
                  <a:shade val="5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shade val="55000"/>
                </a:schemeClr>
              </a:solidFill>
              <a:ln w="9525">
                <a:solidFill>
                  <a:schemeClr val="accent1">
                    <a:shade val="55000"/>
                  </a:schemeClr>
                </a:solidFill>
              </a:ln>
              <a:effectLst/>
            </c:spPr>
          </c:marker>
          <c:cat>
            <c:numRef>
              <c:f>'resi_by_resi_energy.csv'!$A$2:$A$21</c:f>
              <c:numCache>
                <c:formatCode>General</c:formatCode>
                <c:ptCount val="20"/>
                <c:pt idx="0">
                  <c:v>121.0</c:v>
                </c:pt>
                <c:pt idx="1">
                  <c:v>122.0</c:v>
                </c:pt>
                <c:pt idx="2">
                  <c:v>123.0</c:v>
                </c:pt>
                <c:pt idx="3">
                  <c:v>124.0</c:v>
                </c:pt>
                <c:pt idx="4">
                  <c:v>125.0</c:v>
                </c:pt>
                <c:pt idx="5">
                  <c:v>126.0</c:v>
                </c:pt>
                <c:pt idx="6">
                  <c:v>127.0</c:v>
                </c:pt>
                <c:pt idx="7">
                  <c:v>128.0</c:v>
                </c:pt>
                <c:pt idx="8">
                  <c:v>129.0</c:v>
                </c:pt>
                <c:pt idx="9">
                  <c:v>130.0</c:v>
                </c:pt>
                <c:pt idx="10">
                  <c:v>131.0</c:v>
                </c:pt>
                <c:pt idx="11">
                  <c:v>132.0</c:v>
                </c:pt>
                <c:pt idx="12">
                  <c:v>133.0</c:v>
                </c:pt>
                <c:pt idx="13">
                  <c:v>134.0</c:v>
                </c:pt>
                <c:pt idx="14">
                  <c:v>135.0</c:v>
                </c:pt>
                <c:pt idx="15">
                  <c:v>136.0</c:v>
                </c:pt>
                <c:pt idx="16">
                  <c:v>1.0</c:v>
                </c:pt>
                <c:pt idx="17">
                  <c:v>2.0</c:v>
                </c:pt>
                <c:pt idx="18">
                  <c:v>3.0</c:v>
                </c:pt>
                <c:pt idx="19">
                  <c:v>4.0</c:v>
                </c:pt>
              </c:numCache>
            </c:numRef>
          </c:cat>
          <c:val>
            <c:numRef>
              <c:f>'resi_by_resi_energy.csv'!$C$2:$C$21</c:f>
              <c:numCache>
                <c:formatCode>General</c:formatCode>
                <c:ptCount val="20"/>
                <c:pt idx="0">
                  <c:v>0.166978</c:v>
                </c:pt>
                <c:pt idx="1">
                  <c:v>-1.046584</c:v>
                </c:pt>
                <c:pt idx="2">
                  <c:v>0.0421840000000002</c:v>
                </c:pt>
                <c:pt idx="3">
                  <c:v>-0.852236</c:v>
                </c:pt>
                <c:pt idx="4">
                  <c:v>-1.913330000000001</c:v>
                </c:pt>
                <c:pt idx="5">
                  <c:v>0.45045</c:v>
                </c:pt>
                <c:pt idx="6">
                  <c:v>-0.297383999999999</c:v>
                </c:pt>
                <c:pt idx="7">
                  <c:v>-2.088932</c:v>
                </c:pt>
                <c:pt idx="8">
                  <c:v>-1.742300000000002</c:v>
                </c:pt>
                <c:pt idx="9">
                  <c:v>-2.226632</c:v>
                </c:pt>
                <c:pt idx="10">
                  <c:v>0.122292</c:v>
                </c:pt>
                <c:pt idx="11">
                  <c:v>-0.659954</c:v>
                </c:pt>
                <c:pt idx="12">
                  <c:v>-1.832658</c:v>
                </c:pt>
                <c:pt idx="13">
                  <c:v>-0.850828000000001</c:v>
                </c:pt>
                <c:pt idx="14">
                  <c:v>0.190958</c:v>
                </c:pt>
                <c:pt idx="15">
                  <c:v>1.986204</c:v>
                </c:pt>
                <c:pt idx="16">
                  <c:v>6.132283999999999</c:v>
                </c:pt>
                <c:pt idx="17">
                  <c:v>1.845354</c:v>
                </c:pt>
                <c:pt idx="18">
                  <c:v>2.187986</c:v>
                </c:pt>
                <c:pt idx="19">
                  <c:v>11.401432</c:v>
                </c:pt>
              </c:numCache>
            </c:numRef>
          </c:val>
          <c:smooth val="0"/>
        </c:ser>
        <c:ser>
          <c:idx val="2"/>
          <c:order val="2"/>
          <c:tx>
            <c:v>3</c:v>
          </c:tx>
          <c:spPr>
            <a:ln w="28575" cap="rnd">
              <a:solidFill>
                <a:schemeClr val="accent1">
                  <a:shade val="68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shade val="68000"/>
                </a:schemeClr>
              </a:solidFill>
              <a:ln w="9525">
                <a:solidFill>
                  <a:schemeClr val="accent1">
                    <a:shade val="68000"/>
                  </a:schemeClr>
                </a:solidFill>
              </a:ln>
              <a:effectLst/>
            </c:spPr>
          </c:marker>
          <c:cat>
            <c:numRef>
              <c:f>'resi_by_resi_energy.csv'!$A$2:$A$21</c:f>
              <c:numCache>
                <c:formatCode>General</c:formatCode>
                <c:ptCount val="20"/>
                <c:pt idx="0">
                  <c:v>121.0</c:v>
                </c:pt>
                <c:pt idx="1">
                  <c:v>122.0</c:v>
                </c:pt>
                <c:pt idx="2">
                  <c:v>123.0</c:v>
                </c:pt>
                <c:pt idx="3">
                  <c:v>124.0</c:v>
                </c:pt>
                <c:pt idx="4">
                  <c:v>125.0</c:v>
                </c:pt>
                <c:pt idx="5">
                  <c:v>126.0</c:v>
                </c:pt>
                <c:pt idx="6">
                  <c:v>127.0</c:v>
                </c:pt>
                <c:pt idx="7">
                  <c:v>128.0</c:v>
                </c:pt>
                <c:pt idx="8">
                  <c:v>129.0</c:v>
                </c:pt>
                <c:pt idx="9">
                  <c:v>130.0</c:v>
                </c:pt>
                <c:pt idx="10">
                  <c:v>131.0</c:v>
                </c:pt>
                <c:pt idx="11">
                  <c:v>132.0</c:v>
                </c:pt>
                <c:pt idx="12">
                  <c:v>133.0</c:v>
                </c:pt>
                <c:pt idx="13">
                  <c:v>134.0</c:v>
                </c:pt>
                <c:pt idx="14">
                  <c:v>135.0</c:v>
                </c:pt>
                <c:pt idx="15">
                  <c:v>136.0</c:v>
                </c:pt>
                <c:pt idx="16">
                  <c:v>1.0</c:v>
                </c:pt>
                <c:pt idx="17">
                  <c:v>2.0</c:v>
                </c:pt>
                <c:pt idx="18">
                  <c:v>3.0</c:v>
                </c:pt>
                <c:pt idx="19">
                  <c:v>4.0</c:v>
                </c:pt>
              </c:numCache>
            </c:numRef>
          </c:cat>
          <c:val>
            <c:numRef>
              <c:f>'resi_by_resi_energy.csv'!$D$2:$D$21</c:f>
              <c:numCache>
                <c:formatCode>General</c:formatCode>
                <c:ptCount val="20"/>
                <c:pt idx="0">
                  <c:v>0.199868</c:v>
                </c:pt>
                <c:pt idx="1">
                  <c:v>-1.150682</c:v>
                </c:pt>
                <c:pt idx="2">
                  <c:v>0.0970540000000002</c:v>
                </c:pt>
                <c:pt idx="3">
                  <c:v>-1.136846</c:v>
                </c:pt>
                <c:pt idx="4">
                  <c:v>-1.891388</c:v>
                </c:pt>
                <c:pt idx="5">
                  <c:v>0.279616</c:v>
                </c:pt>
                <c:pt idx="6">
                  <c:v>-0.403354</c:v>
                </c:pt>
                <c:pt idx="7">
                  <c:v>-2.247622000000001</c:v>
                </c:pt>
                <c:pt idx="8">
                  <c:v>-1.735488000000001</c:v>
                </c:pt>
                <c:pt idx="9">
                  <c:v>-2.17548</c:v>
                </c:pt>
                <c:pt idx="10">
                  <c:v>0.02997</c:v>
                </c:pt>
                <c:pt idx="11">
                  <c:v>-0.4643</c:v>
                </c:pt>
                <c:pt idx="12">
                  <c:v>-2.150098</c:v>
                </c:pt>
                <c:pt idx="13">
                  <c:v>-0.778184</c:v>
                </c:pt>
                <c:pt idx="14">
                  <c:v>-0.0175580000000002</c:v>
                </c:pt>
                <c:pt idx="15">
                  <c:v>1.79984</c:v>
                </c:pt>
                <c:pt idx="16">
                  <c:v>4.206108</c:v>
                </c:pt>
                <c:pt idx="17">
                  <c:v>1.417186</c:v>
                </c:pt>
                <c:pt idx="18">
                  <c:v>1.244482</c:v>
                </c:pt>
                <c:pt idx="19">
                  <c:v>6.577935999999998</c:v>
                </c:pt>
              </c:numCache>
            </c:numRef>
          </c:val>
          <c:smooth val="0"/>
        </c:ser>
        <c:ser>
          <c:idx val="3"/>
          <c:order val="3"/>
          <c:tx>
            <c:v>4</c:v>
          </c:tx>
          <c:spPr>
            <a:ln w="28575" cap="rnd">
              <a:solidFill>
                <a:schemeClr val="accent1">
                  <a:shade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shade val="80000"/>
                </a:schemeClr>
              </a:solidFill>
              <a:ln w="9525">
                <a:solidFill>
                  <a:schemeClr val="accent1">
                    <a:shade val="80000"/>
                  </a:schemeClr>
                </a:solidFill>
              </a:ln>
              <a:effectLst/>
            </c:spPr>
          </c:marker>
          <c:cat>
            <c:numRef>
              <c:f>'resi_by_resi_energy.csv'!$A$2:$A$21</c:f>
              <c:numCache>
                <c:formatCode>General</c:formatCode>
                <c:ptCount val="20"/>
                <c:pt idx="0">
                  <c:v>121.0</c:v>
                </c:pt>
                <c:pt idx="1">
                  <c:v>122.0</c:v>
                </c:pt>
                <c:pt idx="2">
                  <c:v>123.0</c:v>
                </c:pt>
                <c:pt idx="3">
                  <c:v>124.0</c:v>
                </c:pt>
                <c:pt idx="4">
                  <c:v>125.0</c:v>
                </c:pt>
                <c:pt idx="5">
                  <c:v>126.0</c:v>
                </c:pt>
                <c:pt idx="6">
                  <c:v>127.0</c:v>
                </c:pt>
                <c:pt idx="7">
                  <c:v>128.0</c:v>
                </c:pt>
                <c:pt idx="8">
                  <c:v>129.0</c:v>
                </c:pt>
                <c:pt idx="9">
                  <c:v>130.0</c:v>
                </c:pt>
                <c:pt idx="10">
                  <c:v>131.0</c:v>
                </c:pt>
                <c:pt idx="11">
                  <c:v>132.0</c:v>
                </c:pt>
                <c:pt idx="12">
                  <c:v>133.0</c:v>
                </c:pt>
                <c:pt idx="13">
                  <c:v>134.0</c:v>
                </c:pt>
                <c:pt idx="14">
                  <c:v>135.0</c:v>
                </c:pt>
                <c:pt idx="15">
                  <c:v>136.0</c:v>
                </c:pt>
                <c:pt idx="16">
                  <c:v>1.0</c:v>
                </c:pt>
                <c:pt idx="17">
                  <c:v>2.0</c:v>
                </c:pt>
                <c:pt idx="18">
                  <c:v>3.0</c:v>
                </c:pt>
                <c:pt idx="19">
                  <c:v>4.0</c:v>
                </c:pt>
              </c:numCache>
            </c:numRef>
          </c:cat>
          <c:val>
            <c:numRef>
              <c:f>'resi_by_resi_energy.csv'!$E$2:$E$21</c:f>
              <c:numCache>
                <c:formatCode>General</c:formatCode>
                <c:ptCount val="20"/>
                <c:pt idx="0">
                  <c:v>0.157338</c:v>
                </c:pt>
                <c:pt idx="1">
                  <c:v>-1.020922000000001</c:v>
                </c:pt>
                <c:pt idx="2">
                  <c:v>-0.163888</c:v>
                </c:pt>
                <c:pt idx="3">
                  <c:v>-0.573904000000001</c:v>
                </c:pt>
                <c:pt idx="4">
                  <c:v>-1.749802000000001</c:v>
                </c:pt>
                <c:pt idx="5">
                  <c:v>0.568476</c:v>
                </c:pt>
                <c:pt idx="6">
                  <c:v>-0.313782</c:v>
                </c:pt>
                <c:pt idx="7">
                  <c:v>-2.110054</c:v>
                </c:pt>
                <c:pt idx="8">
                  <c:v>-1.867944</c:v>
                </c:pt>
                <c:pt idx="9">
                  <c:v>-2.33553</c:v>
                </c:pt>
                <c:pt idx="10">
                  <c:v>-0.124712</c:v>
                </c:pt>
                <c:pt idx="11">
                  <c:v>-0.60012</c:v>
                </c:pt>
                <c:pt idx="12">
                  <c:v>-1.670596</c:v>
                </c:pt>
                <c:pt idx="13">
                  <c:v>-0.45258</c:v>
                </c:pt>
                <c:pt idx="14">
                  <c:v>-0.150558</c:v>
                </c:pt>
                <c:pt idx="15">
                  <c:v>2.515432</c:v>
                </c:pt>
                <c:pt idx="16">
                  <c:v>5.698949999999999</c:v>
                </c:pt>
                <c:pt idx="17">
                  <c:v>1.527534</c:v>
                </c:pt>
                <c:pt idx="18">
                  <c:v>1.182746</c:v>
                </c:pt>
                <c:pt idx="19">
                  <c:v>11.09454</c:v>
                </c:pt>
              </c:numCache>
            </c:numRef>
          </c:val>
          <c:smooth val="0"/>
        </c:ser>
        <c:ser>
          <c:idx val="4"/>
          <c:order val="4"/>
          <c:tx>
            <c:v>5</c:v>
          </c:tx>
          <c:spPr>
            <a:ln w="28575" cap="rnd">
              <a:solidFill>
                <a:schemeClr val="accent1">
                  <a:shade val="93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shade val="93000"/>
                </a:schemeClr>
              </a:solidFill>
              <a:ln w="9525">
                <a:solidFill>
                  <a:schemeClr val="accent1">
                    <a:shade val="93000"/>
                  </a:schemeClr>
                </a:solidFill>
              </a:ln>
              <a:effectLst/>
            </c:spPr>
          </c:marker>
          <c:cat>
            <c:numRef>
              <c:f>'resi_by_resi_energy.csv'!$A$2:$A$21</c:f>
              <c:numCache>
                <c:formatCode>General</c:formatCode>
                <c:ptCount val="20"/>
                <c:pt idx="0">
                  <c:v>121.0</c:v>
                </c:pt>
                <c:pt idx="1">
                  <c:v>122.0</c:v>
                </c:pt>
                <c:pt idx="2">
                  <c:v>123.0</c:v>
                </c:pt>
                <c:pt idx="3">
                  <c:v>124.0</c:v>
                </c:pt>
                <c:pt idx="4">
                  <c:v>125.0</c:v>
                </c:pt>
                <c:pt idx="5">
                  <c:v>126.0</c:v>
                </c:pt>
                <c:pt idx="6">
                  <c:v>127.0</c:v>
                </c:pt>
                <c:pt idx="7">
                  <c:v>128.0</c:v>
                </c:pt>
                <c:pt idx="8">
                  <c:v>129.0</c:v>
                </c:pt>
                <c:pt idx="9">
                  <c:v>130.0</c:v>
                </c:pt>
                <c:pt idx="10">
                  <c:v>131.0</c:v>
                </c:pt>
                <c:pt idx="11">
                  <c:v>132.0</c:v>
                </c:pt>
                <c:pt idx="12">
                  <c:v>133.0</c:v>
                </c:pt>
                <c:pt idx="13">
                  <c:v>134.0</c:v>
                </c:pt>
                <c:pt idx="14">
                  <c:v>135.0</c:v>
                </c:pt>
                <c:pt idx="15">
                  <c:v>136.0</c:v>
                </c:pt>
                <c:pt idx="16">
                  <c:v>1.0</c:v>
                </c:pt>
                <c:pt idx="17">
                  <c:v>2.0</c:v>
                </c:pt>
                <c:pt idx="18">
                  <c:v>3.0</c:v>
                </c:pt>
                <c:pt idx="19">
                  <c:v>4.0</c:v>
                </c:pt>
              </c:numCache>
            </c:numRef>
          </c:cat>
          <c:val>
            <c:numRef>
              <c:f>'resi_by_resi_energy.csv'!$F$2:$F$21</c:f>
              <c:numCache>
                <c:formatCode>General</c:formatCode>
                <c:ptCount val="20"/>
                <c:pt idx="0">
                  <c:v>0.236058</c:v>
                </c:pt>
                <c:pt idx="1">
                  <c:v>-1.183314</c:v>
                </c:pt>
                <c:pt idx="2">
                  <c:v>0.440958</c:v>
                </c:pt>
                <c:pt idx="3">
                  <c:v>-0.42877</c:v>
                </c:pt>
                <c:pt idx="4">
                  <c:v>-1.626944</c:v>
                </c:pt>
                <c:pt idx="5">
                  <c:v>0.769334</c:v>
                </c:pt>
                <c:pt idx="6">
                  <c:v>-0.351972</c:v>
                </c:pt>
                <c:pt idx="7">
                  <c:v>-2.208904</c:v>
                </c:pt>
                <c:pt idx="8">
                  <c:v>-1.560841999999999</c:v>
                </c:pt>
                <c:pt idx="9">
                  <c:v>-2.325276000000001</c:v>
                </c:pt>
                <c:pt idx="10">
                  <c:v>0.0264520000000001</c:v>
                </c:pt>
                <c:pt idx="11">
                  <c:v>-0.628224</c:v>
                </c:pt>
                <c:pt idx="12">
                  <c:v>-2.172801999999999</c:v>
                </c:pt>
                <c:pt idx="13">
                  <c:v>-0.680899999999999</c:v>
                </c:pt>
                <c:pt idx="14">
                  <c:v>-0.18385</c:v>
                </c:pt>
                <c:pt idx="15">
                  <c:v>1.728906000000001</c:v>
                </c:pt>
                <c:pt idx="16">
                  <c:v>6.527837999999997</c:v>
                </c:pt>
                <c:pt idx="17">
                  <c:v>1.554914</c:v>
                </c:pt>
                <c:pt idx="18">
                  <c:v>1.221312</c:v>
                </c:pt>
                <c:pt idx="19">
                  <c:v>11.45246</c:v>
                </c:pt>
              </c:numCache>
            </c:numRef>
          </c:val>
          <c:smooth val="0"/>
        </c:ser>
        <c:ser>
          <c:idx val="5"/>
          <c:order val="5"/>
          <c:tx>
            <c:v>6</c:v>
          </c:tx>
          <c:spPr>
            <a:ln w="28575" cap="rnd">
              <a:solidFill>
                <a:schemeClr val="accent1">
                  <a:tint val="94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tint val="94000"/>
                </a:schemeClr>
              </a:solidFill>
              <a:ln w="9525">
                <a:solidFill>
                  <a:schemeClr val="accent1">
                    <a:tint val="94000"/>
                  </a:schemeClr>
                </a:solidFill>
              </a:ln>
              <a:effectLst/>
            </c:spPr>
          </c:marker>
          <c:cat>
            <c:numRef>
              <c:f>'resi_by_resi_energy.csv'!$A$2:$A$21</c:f>
              <c:numCache>
                <c:formatCode>General</c:formatCode>
                <c:ptCount val="20"/>
                <c:pt idx="0">
                  <c:v>121.0</c:v>
                </c:pt>
                <c:pt idx="1">
                  <c:v>122.0</c:v>
                </c:pt>
                <c:pt idx="2">
                  <c:v>123.0</c:v>
                </c:pt>
                <c:pt idx="3">
                  <c:v>124.0</c:v>
                </c:pt>
                <c:pt idx="4">
                  <c:v>125.0</c:v>
                </c:pt>
                <c:pt idx="5">
                  <c:v>126.0</c:v>
                </c:pt>
                <c:pt idx="6">
                  <c:v>127.0</c:v>
                </c:pt>
                <c:pt idx="7">
                  <c:v>128.0</c:v>
                </c:pt>
                <c:pt idx="8">
                  <c:v>129.0</c:v>
                </c:pt>
                <c:pt idx="9">
                  <c:v>130.0</c:v>
                </c:pt>
                <c:pt idx="10">
                  <c:v>131.0</c:v>
                </c:pt>
                <c:pt idx="11">
                  <c:v>132.0</c:v>
                </c:pt>
                <c:pt idx="12">
                  <c:v>133.0</c:v>
                </c:pt>
                <c:pt idx="13">
                  <c:v>134.0</c:v>
                </c:pt>
                <c:pt idx="14">
                  <c:v>135.0</c:v>
                </c:pt>
                <c:pt idx="15">
                  <c:v>136.0</c:v>
                </c:pt>
                <c:pt idx="16">
                  <c:v>1.0</c:v>
                </c:pt>
                <c:pt idx="17">
                  <c:v>2.0</c:v>
                </c:pt>
                <c:pt idx="18">
                  <c:v>3.0</c:v>
                </c:pt>
                <c:pt idx="19">
                  <c:v>4.0</c:v>
                </c:pt>
              </c:numCache>
            </c:numRef>
          </c:cat>
          <c:val>
            <c:numRef>
              <c:f>'resi_by_resi_energy.csv'!$G$2:$G$21</c:f>
              <c:numCache>
                <c:formatCode>General</c:formatCode>
                <c:ptCount val="20"/>
                <c:pt idx="0">
                  <c:v>0.171448</c:v>
                </c:pt>
                <c:pt idx="1">
                  <c:v>-0.891204</c:v>
                </c:pt>
                <c:pt idx="2">
                  <c:v>-0.231266000000001</c:v>
                </c:pt>
                <c:pt idx="3">
                  <c:v>-1.12003</c:v>
                </c:pt>
                <c:pt idx="4">
                  <c:v>-1.725462</c:v>
                </c:pt>
                <c:pt idx="5">
                  <c:v>0.74338</c:v>
                </c:pt>
                <c:pt idx="6">
                  <c:v>-0.168106</c:v>
                </c:pt>
                <c:pt idx="7">
                  <c:v>-2.266008</c:v>
                </c:pt>
                <c:pt idx="8">
                  <c:v>-1.698386000000001</c:v>
                </c:pt>
                <c:pt idx="9">
                  <c:v>-2.30034</c:v>
                </c:pt>
                <c:pt idx="10">
                  <c:v>-0.133856</c:v>
                </c:pt>
                <c:pt idx="11">
                  <c:v>-0.715976</c:v>
                </c:pt>
                <c:pt idx="12">
                  <c:v>-1.93701</c:v>
                </c:pt>
                <c:pt idx="13">
                  <c:v>-0.748382</c:v>
                </c:pt>
                <c:pt idx="14">
                  <c:v>0.226612</c:v>
                </c:pt>
                <c:pt idx="15">
                  <c:v>2.338788</c:v>
                </c:pt>
                <c:pt idx="16">
                  <c:v>6.156749999999999</c:v>
                </c:pt>
                <c:pt idx="17">
                  <c:v>2.453952</c:v>
                </c:pt>
                <c:pt idx="18">
                  <c:v>1.20398</c:v>
                </c:pt>
                <c:pt idx="19">
                  <c:v>11.202166</c:v>
                </c:pt>
              </c:numCache>
            </c:numRef>
          </c:val>
          <c:smooth val="0"/>
        </c:ser>
        <c:ser>
          <c:idx val="6"/>
          <c:order val="6"/>
          <c:tx>
            <c:v>7</c:v>
          </c:tx>
          <c:spPr>
            <a:ln w="28575" cap="rnd">
              <a:solidFill>
                <a:schemeClr val="accent1">
                  <a:tint val="81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tint val="81000"/>
                </a:schemeClr>
              </a:solidFill>
              <a:ln w="9525">
                <a:solidFill>
                  <a:schemeClr val="accent1">
                    <a:tint val="81000"/>
                  </a:schemeClr>
                </a:solidFill>
              </a:ln>
              <a:effectLst/>
            </c:spPr>
          </c:marker>
          <c:cat>
            <c:numRef>
              <c:f>'resi_by_resi_energy.csv'!$A$2:$A$21</c:f>
              <c:numCache>
                <c:formatCode>General</c:formatCode>
                <c:ptCount val="20"/>
                <c:pt idx="0">
                  <c:v>121.0</c:v>
                </c:pt>
                <c:pt idx="1">
                  <c:v>122.0</c:v>
                </c:pt>
                <c:pt idx="2">
                  <c:v>123.0</c:v>
                </c:pt>
                <c:pt idx="3">
                  <c:v>124.0</c:v>
                </c:pt>
                <c:pt idx="4">
                  <c:v>125.0</c:v>
                </c:pt>
                <c:pt idx="5">
                  <c:v>126.0</c:v>
                </c:pt>
                <c:pt idx="6">
                  <c:v>127.0</c:v>
                </c:pt>
                <c:pt idx="7">
                  <c:v>128.0</c:v>
                </c:pt>
                <c:pt idx="8">
                  <c:v>129.0</c:v>
                </c:pt>
                <c:pt idx="9">
                  <c:v>130.0</c:v>
                </c:pt>
                <c:pt idx="10">
                  <c:v>131.0</c:v>
                </c:pt>
                <c:pt idx="11">
                  <c:v>132.0</c:v>
                </c:pt>
                <c:pt idx="12">
                  <c:v>133.0</c:v>
                </c:pt>
                <c:pt idx="13">
                  <c:v>134.0</c:v>
                </c:pt>
                <c:pt idx="14">
                  <c:v>135.0</c:v>
                </c:pt>
                <c:pt idx="15">
                  <c:v>136.0</c:v>
                </c:pt>
                <c:pt idx="16">
                  <c:v>1.0</c:v>
                </c:pt>
                <c:pt idx="17">
                  <c:v>2.0</c:v>
                </c:pt>
                <c:pt idx="18">
                  <c:v>3.0</c:v>
                </c:pt>
                <c:pt idx="19">
                  <c:v>4.0</c:v>
                </c:pt>
              </c:numCache>
            </c:numRef>
          </c:cat>
          <c:val>
            <c:numRef>
              <c:f>'resi_by_resi_energy.csv'!$H$2:$H$21</c:f>
              <c:numCache>
                <c:formatCode>General</c:formatCode>
                <c:ptCount val="20"/>
                <c:pt idx="0">
                  <c:v>0.185048</c:v>
                </c:pt>
                <c:pt idx="1">
                  <c:v>-1.106934</c:v>
                </c:pt>
                <c:pt idx="2">
                  <c:v>0.216252</c:v>
                </c:pt>
                <c:pt idx="3">
                  <c:v>-0.888406</c:v>
                </c:pt>
                <c:pt idx="4">
                  <c:v>-1.989958</c:v>
                </c:pt>
                <c:pt idx="5">
                  <c:v>0.38292</c:v>
                </c:pt>
                <c:pt idx="6">
                  <c:v>-0.12849</c:v>
                </c:pt>
                <c:pt idx="7">
                  <c:v>-2.079084000000001</c:v>
                </c:pt>
                <c:pt idx="8">
                  <c:v>-1.465474</c:v>
                </c:pt>
                <c:pt idx="9">
                  <c:v>-2.136906</c:v>
                </c:pt>
                <c:pt idx="10">
                  <c:v>-0.107304</c:v>
                </c:pt>
                <c:pt idx="11">
                  <c:v>0.111046</c:v>
                </c:pt>
                <c:pt idx="12">
                  <c:v>-1.875618000000001</c:v>
                </c:pt>
                <c:pt idx="13">
                  <c:v>-0.755352000000001</c:v>
                </c:pt>
                <c:pt idx="14">
                  <c:v>-0.207988</c:v>
                </c:pt>
                <c:pt idx="15">
                  <c:v>2.425776000000001</c:v>
                </c:pt>
                <c:pt idx="16">
                  <c:v>6.185539999999998</c:v>
                </c:pt>
                <c:pt idx="17">
                  <c:v>1.332666</c:v>
                </c:pt>
                <c:pt idx="18">
                  <c:v>1.249506</c:v>
                </c:pt>
                <c:pt idx="19">
                  <c:v>11.431084</c:v>
                </c:pt>
              </c:numCache>
            </c:numRef>
          </c:val>
          <c:smooth val="0"/>
        </c:ser>
        <c:ser>
          <c:idx val="7"/>
          <c:order val="7"/>
          <c:tx>
            <c:v>8</c:v>
          </c:tx>
          <c:spPr>
            <a:ln w="28575" cap="rnd">
              <a:solidFill>
                <a:schemeClr val="accent1">
                  <a:tint val="69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tint val="69000"/>
                </a:schemeClr>
              </a:solidFill>
              <a:ln w="9525">
                <a:solidFill>
                  <a:schemeClr val="accent1">
                    <a:tint val="69000"/>
                  </a:schemeClr>
                </a:solidFill>
              </a:ln>
              <a:effectLst/>
            </c:spPr>
          </c:marker>
          <c:cat>
            <c:numRef>
              <c:f>'resi_by_resi_energy.csv'!$A$2:$A$21</c:f>
              <c:numCache>
                <c:formatCode>General</c:formatCode>
                <c:ptCount val="20"/>
                <c:pt idx="0">
                  <c:v>121.0</c:v>
                </c:pt>
                <c:pt idx="1">
                  <c:v>122.0</c:v>
                </c:pt>
                <c:pt idx="2">
                  <c:v>123.0</c:v>
                </c:pt>
                <c:pt idx="3">
                  <c:v>124.0</c:v>
                </c:pt>
                <c:pt idx="4">
                  <c:v>125.0</c:v>
                </c:pt>
                <c:pt idx="5">
                  <c:v>126.0</c:v>
                </c:pt>
                <c:pt idx="6">
                  <c:v>127.0</c:v>
                </c:pt>
                <c:pt idx="7">
                  <c:v>128.0</c:v>
                </c:pt>
                <c:pt idx="8">
                  <c:v>129.0</c:v>
                </c:pt>
                <c:pt idx="9">
                  <c:v>130.0</c:v>
                </c:pt>
                <c:pt idx="10">
                  <c:v>131.0</c:v>
                </c:pt>
                <c:pt idx="11">
                  <c:v>132.0</c:v>
                </c:pt>
                <c:pt idx="12">
                  <c:v>133.0</c:v>
                </c:pt>
                <c:pt idx="13">
                  <c:v>134.0</c:v>
                </c:pt>
                <c:pt idx="14">
                  <c:v>135.0</c:v>
                </c:pt>
                <c:pt idx="15">
                  <c:v>136.0</c:v>
                </c:pt>
                <c:pt idx="16">
                  <c:v>1.0</c:v>
                </c:pt>
                <c:pt idx="17">
                  <c:v>2.0</c:v>
                </c:pt>
                <c:pt idx="18">
                  <c:v>3.0</c:v>
                </c:pt>
                <c:pt idx="19">
                  <c:v>4.0</c:v>
                </c:pt>
              </c:numCache>
            </c:numRef>
          </c:cat>
          <c:val>
            <c:numRef>
              <c:f>'resi_by_resi_energy.csv'!$I$2:$I$21</c:f>
              <c:numCache>
                <c:formatCode>General</c:formatCode>
                <c:ptCount val="20"/>
                <c:pt idx="0">
                  <c:v>0.200198</c:v>
                </c:pt>
                <c:pt idx="1">
                  <c:v>-1.301048</c:v>
                </c:pt>
                <c:pt idx="2">
                  <c:v>0.430864000000001</c:v>
                </c:pt>
                <c:pt idx="3">
                  <c:v>-0.82926</c:v>
                </c:pt>
                <c:pt idx="4">
                  <c:v>-1.957504</c:v>
                </c:pt>
                <c:pt idx="5">
                  <c:v>0.471122</c:v>
                </c:pt>
                <c:pt idx="6">
                  <c:v>-0.342994</c:v>
                </c:pt>
                <c:pt idx="7">
                  <c:v>-2.06856</c:v>
                </c:pt>
                <c:pt idx="8">
                  <c:v>-1.580304000000001</c:v>
                </c:pt>
                <c:pt idx="9">
                  <c:v>-2.318259999999999</c:v>
                </c:pt>
                <c:pt idx="10">
                  <c:v>-0.0632039999999998</c:v>
                </c:pt>
                <c:pt idx="11">
                  <c:v>-0.66298</c:v>
                </c:pt>
                <c:pt idx="12">
                  <c:v>-1.894429999999999</c:v>
                </c:pt>
                <c:pt idx="13">
                  <c:v>-0.342078</c:v>
                </c:pt>
                <c:pt idx="14">
                  <c:v>0.109442</c:v>
                </c:pt>
                <c:pt idx="15">
                  <c:v>2.109205999999999</c:v>
                </c:pt>
                <c:pt idx="16">
                  <c:v>6.67761</c:v>
                </c:pt>
                <c:pt idx="17">
                  <c:v>1.254244</c:v>
                </c:pt>
                <c:pt idx="18">
                  <c:v>1.804184</c:v>
                </c:pt>
                <c:pt idx="19">
                  <c:v>11.329334</c:v>
                </c:pt>
              </c:numCache>
            </c:numRef>
          </c:val>
          <c:smooth val="0"/>
        </c:ser>
        <c:ser>
          <c:idx val="8"/>
          <c:order val="8"/>
          <c:tx>
            <c:v>9</c:v>
          </c:tx>
          <c:spPr>
            <a:ln w="28575" cap="rnd">
              <a:solidFill>
                <a:schemeClr val="accent1">
                  <a:tint val="56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tint val="56000"/>
                </a:schemeClr>
              </a:solidFill>
              <a:ln w="9525">
                <a:solidFill>
                  <a:schemeClr val="accent1">
                    <a:tint val="56000"/>
                  </a:schemeClr>
                </a:solidFill>
              </a:ln>
              <a:effectLst/>
            </c:spPr>
          </c:marker>
          <c:cat>
            <c:numRef>
              <c:f>'resi_by_resi_energy.csv'!$A$2:$A$21</c:f>
              <c:numCache>
                <c:formatCode>General</c:formatCode>
                <c:ptCount val="20"/>
                <c:pt idx="0">
                  <c:v>121.0</c:v>
                </c:pt>
                <c:pt idx="1">
                  <c:v>122.0</c:v>
                </c:pt>
                <c:pt idx="2">
                  <c:v>123.0</c:v>
                </c:pt>
                <c:pt idx="3">
                  <c:v>124.0</c:v>
                </c:pt>
                <c:pt idx="4">
                  <c:v>125.0</c:v>
                </c:pt>
                <c:pt idx="5">
                  <c:v>126.0</c:v>
                </c:pt>
                <c:pt idx="6">
                  <c:v>127.0</c:v>
                </c:pt>
                <c:pt idx="7">
                  <c:v>128.0</c:v>
                </c:pt>
                <c:pt idx="8">
                  <c:v>129.0</c:v>
                </c:pt>
                <c:pt idx="9">
                  <c:v>130.0</c:v>
                </c:pt>
                <c:pt idx="10">
                  <c:v>131.0</c:v>
                </c:pt>
                <c:pt idx="11">
                  <c:v>132.0</c:v>
                </c:pt>
                <c:pt idx="12">
                  <c:v>133.0</c:v>
                </c:pt>
                <c:pt idx="13">
                  <c:v>134.0</c:v>
                </c:pt>
                <c:pt idx="14">
                  <c:v>135.0</c:v>
                </c:pt>
                <c:pt idx="15">
                  <c:v>136.0</c:v>
                </c:pt>
                <c:pt idx="16">
                  <c:v>1.0</c:v>
                </c:pt>
                <c:pt idx="17">
                  <c:v>2.0</c:v>
                </c:pt>
                <c:pt idx="18">
                  <c:v>3.0</c:v>
                </c:pt>
                <c:pt idx="19">
                  <c:v>4.0</c:v>
                </c:pt>
              </c:numCache>
            </c:numRef>
          </c:cat>
          <c:val>
            <c:numRef>
              <c:f>'resi_by_resi_energy.csv'!$J$2:$J$21</c:f>
              <c:numCache>
                <c:formatCode>General</c:formatCode>
                <c:ptCount val="20"/>
                <c:pt idx="0">
                  <c:v>0.215888</c:v>
                </c:pt>
                <c:pt idx="1">
                  <c:v>-1.112204000000001</c:v>
                </c:pt>
                <c:pt idx="2">
                  <c:v>0.107026</c:v>
                </c:pt>
                <c:pt idx="3">
                  <c:v>-1.155976</c:v>
                </c:pt>
                <c:pt idx="4">
                  <c:v>-2.0342</c:v>
                </c:pt>
                <c:pt idx="5">
                  <c:v>0.359988</c:v>
                </c:pt>
                <c:pt idx="6">
                  <c:v>-0.167106</c:v>
                </c:pt>
                <c:pt idx="7">
                  <c:v>-2.140266</c:v>
                </c:pt>
                <c:pt idx="8">
                  <c:v>-1.420462000000001</c:v>
                </c:pt>
                <c:pt idx="9">
                  <c:v>-2.079647999999999</c:v>
                </c:pt>
                <c:pt idx="10">
                  <c:v>0.0597500000000006</c:v>
                </c:pt>
                <c:pt idx="11">
                  <c:v>-0.67557</c:v>
                </c:pt>
                <c:pt idx="12">
                  <c:v>-1.350941999999999</c:v>
                </c:pt>
                <c:pt idx="13">
                  <c:v>-0.722506</c:v>
                </c:pt>
                <c:pt idx="14">
                  <c:v>-0.163876</c:v>
                </c:pt>
                <c:pt idx="15">
                  <c:v>1.574008</c:v>
                </c:pt>
                <c:pt idx="16">
                  <c:v>7.528922</c:v>
                </c:pt>
                <c:pt idx="17">
                  <c:v>1.436464</c:v>
                </c:pt>
                <c:pt idx="18">
                  <c:v>1.482953999999999</c:v>
                </c:pt>
                <c:pt idx="19">
                  <c:v>11.861056</c:v>
                </c:pt>
              </c:numCache>
            </c:numRef>
          </c:val>
          <c:smooth val="0"/>
        </c:ser>
        <c:ser>
          <c:idx val="9"/>
          <c:order val="9"/>
          <c:tx>
            <c:v>10</c:v>
          </c:tx>
          <c:spPr>
            <a:ln w="28575" cap="rnd">
              <a:solidFill>
                <a:schemeClr val="accent1">
                  <a:tint val="43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tint val="43000"/>
                </a:schemeClr>
              </a:solidFill>
              <a:ln w="9525">
                <a:solidFill>
                  <a:schemeClr val="accent1">
                    <a:tint val="43000"/>
                  </a:schemeClr>
                </a:solidFill>
              </a:ln>
              <a:effectLst/>
            </c:spPr>
          </c:marker>
          <c:cat>
            <c:numRef>
              <c:f>'resi_by_resi_energy.csv'!$A$2:$A$21</c:f>
              <c:numCache>
                <c:formatCode>General</c:formatCode>
                <c:ptCount val="20"/>
                <c:pt idx="0">
                  <c:v>121.0</c:v>
                </c:pt>
                <c:pt idx="1">
                  <c:v>122.0</c:v>
                </c:pt>
                <c:pt idx="2">
                  <c:v>123.0</c:v>
                </c:pt>
                <c:pt idx="3">
                  <c:v>124.0</c:v>
                </c:pt>
                <c:pt idx="4">
                  <c:v>125.0</c:v>
                </c:pt>
                <c:pt idx="5">
                  <c:v>126.0</c:v>
                </c:pt>
                <c:pt idx="6">
                  <c:v>127.0</c:v>
                </c:pt>
                <c:pt idx="7">
                  <c:v>128.0</c:v>
                </c:pt>
                <c:pt idx="8">
                  <c:v>129.0</c:v>
                </c:pt>
                <c:pt idx="9">
                  <c:v>130.0</c:v>
                </c:pt>
                <c:pt idx="10">
                  <c:v>131.0</c:v>
                </c:pt>
                <c:pt idx="11">
                  <c:v>132.0</c:v>
                </c:pt>
                <c:pt idx="12">
                  <c:v>133.0</c:v>
                </c:pt>
                <c:pt idx="13">
                  <c:v>134.0</c:v>
                </c:pt>
                <c:pt idx="14">
                  <c:v>135.0</c:v>
                </c:pt>
                <c:pt idx="15">
                  <c:v>136.0</c:v>
                </c:pt>
                <c:pt idx="16">
                  <c:v>1.0</c:v>
                </c:pt>
                <c:pt idx="17">
                  <c:v>2.0</c:v>
                </c:pt>
                <c:pt idx="18">
                  <c:v>3.0</c:v>
                </c:pt>
                <c:pt idx="19">
                  <c:v>4.0</c:v>
                </c:pt>
              </c:numCache>
            </c:numRef>
          </c:cat>
          <c:val>
            <c:numRef>
              <c:f>'resi_by_resi_energy.csv'!$K$2:$K$21</c:f>
              <c:numCache>
                <c:formatCode>General</c:formatCode>
                <c:ptCount val="20"/>
                <c:pt idx="0">
                  <c:v>0.181758</c:v>
                </c:pt>
                <c:pt idx="1">
                  <c:v>-1.313474</c:v>
                </c:pt>
                <c:pt idx="2">
                  <c:v>0.697862</c:v>
                </c:pt>
                <c:pt idx="3">
                  <c:v>0.208907999999999</c:v>
                </c:pt>
                <c:pt idx="4">
                  <c:v>-1.980128</c:v>
                </c:pt>
                <c:pt idx="5">
                  <c:v>-0.0545020000000004</c:v>
                </c:pt>
                <c:pt idx="6">
                  <c:v>-0.255719999999999</c:v>
                </c:pt>
                <c:pt idx="7">
                  <c:v>-2.313721999999999</c:v>
                </c:pt>
                <c:pt idx="8">
                  <c:v>-1.569440000000001</c:v>
                </c:pt>
                <c:pt idx="9">
                  <c:v>-2.349104</c:v>
                </c:pt>
                <c:pt idx="10">
                  <c:v>0.117956</c:v>
                </c:pt>
                <c:pt idx="11">
                  <c:v>-0.447848</c:v>
                </c:pt>
                <c:pt idx="12">
                  <c:v>-2.027904</c:v>
                </c:pt>
                <c:pt idx="13">
                  <c:v>-0.678762000000001</c:v>
                </c:pt>
                <c:pt idx="14">
                  <c:v>-0.371722</c:v>
                </c:pt>
                <c:pt idx="15">
                  <c:v>1.822578</c:v>
                </c:pt>
                <c:pt idx="16">
                  <c:v>7.676878</c:v>
                </c:pt>
                <c:pt idx="17">
                  <c:v>1.603794</c:v>
                </c:pt>
                <c:pt idx="18">
                  <c:v>0.91506</c:v>
                </c:pt>
                <c:pt idx="19">
                  <c:v>11.19383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15018272"/>
        <c:axId val="-2115012208"/>
      </c:lineChart>
      <c:catAx>
        <c:axId val="-21150182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0" i="0" baseline="0">
                    <a:effectLst/>
                  </a:rPr>
                  <a:t>resi_num</a:t>
                </a:r>
                <a:endParaRPr lang="en-US"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5012208"/>
        <c:crosses val="autoZero"/>
        <c:auto val="1"/>
        <c:lblAlgn val="ctr"/>
        <c:lblOffset val="100"/>
        <c:noMultiLvlLbl val="0"/>
      </c:catAx>
      <c:valAx>
        <c:axId val="-2115012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0" i="0" baseline="0">
                    <a:effectLst/>
                  </a:rPr>
                  <a:t>score/REU</a:t>
                </a:r>
                <a:endParaRPr lang="en-US"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5018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/>
              <a:t>Total</a:t>
            </a:r>
            <a:r>
              <a:rPr lang="en-US" sz="2000" b="1" baseline="0" dirty="0"/>
              <a:t> Score of Tail and Sugar Regions</a:t>
            </a:r>
            <a:endParaRPr lang="en-US" sz="2000" b="1" dirty="0"/>
          </a:p>
        </c:rich>
      </c:tx>
      <c:layout>
        <c:manualLayout>
          <c:xMode val="edge"/>
          <c:yMode val="edge"/>
          <c:x val="0.195624443397555"/>
          <c:y val="0.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total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'weighted score'!$AM$22:$AM$31</c:f>
              <c:numCache>
                <c:formatCode>General</c:formatCode>
                <c:ptCount val="10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</c:numCache>
            </c:numRef>
          </c:cat>
          <c:val>
            <c:numRef>
              <c:f>'weighted score'!$AO$22:$AO$31</c:f>
              <c:numCache>
                <c:formatCode>General</c:formatCode>
                <c:ptCount val="10"/>
                <c:pt idx="0">
                  <c:v>8.157060000000001</c:v>
                </c:pt>
                <c:pt idx="1">
                  <c:v>10.227974</c:v>
                </c:pt>
                <c:pt idx="2">
                  <c:v>12.147614</c:v>
                </c:pt>
                <c:pt idx="3">
                  <c:v>12.655672</c:v>
                </c:pt>
                <c:pt idx="4">
                  <c:v>14.401064</c:v>
                </c:pt>
                <c:pt idx="5">
                  <c:v>13.609306</c:v>
                </c:pt>
                <c:pt idx="6">
                  <c:v>12.78331</c:v>
                </c:pt>
                <c:pt idx="7">
                  <c:v>14.723172</c:v>
                </c:pt>
                <c:pt idx="8">
                  <c:v>16.05306</c:v>
                </c:pt>
                <c:pt idx="9">
                  <c:v>17.281564</c:v>
                </c:pt>
              </c:numCache>
            </c:numRef>
          </c:val>
          <c:smooth val="0"/>
        </c:ser>
        <c:ser>
          <c:idx val="1"/>
          <c:order val="1"/>
          <c:tx>
            <c:v>tail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'weighted score'!$AM$22:$AM$31</c:f>
              <c:numCache>
                <c:formatCode>General</c:formatCode>
                <c:ptCount val="10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</c:numCache>
            </c:numRef>
          </c:cat>
          <c:val>
            <c:numRef>
              <c:f>'weighted score'!$AP$22:$AP$31</c:f>
              <c:numCache>
                <c:formatCode>General</c:formatCode>
                <c:ptCount val="10"/>
                <c:pt idx="0">
                  <c:v>2.237612</c:v>
                </c:pt>
                <c:pt idx="1">
                  <c:v>2.070279999999999</c:v>
                </c:pt>
                <c:pt idx="2">
                  <c:v>2.439045999999993</c:v>
                </c:pt>
                <c:pt idx="3">
                  <c:v>3.547386</c:v>
                </c:pt>
                <c:pt idx="4">
                  <c:v>3.343785999999999</c:v>
                </c:pt>
                <c:pt idx="5">
                  <c:v>3.043458</c:v>
                </c:pt>
                <c:pt idx="6">
                  <c:v>1.642136</c:v>
                </c:pt>
                <c:pt idx="7">
                  <c:v>3.586684</c:v>
                </c:pt>
                <c:pt idx="8">
                  <c:v>1.177782</c:v>
                </c:pt>
                <c:pt idx="9">
                  <c:v>3.202269999999999</c:v>
                </c:pt>
              </c:numCache>
            </c:numRef>
          </c:val>
          <c:smooth val="0"/>
        </c:ser>
        <c:ser>
          <c:idx val="2"/>
          <c:order val="2"/>
          <c:tx>
            <c:v>sugar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'weighted score'!$AM$22:$AM$31</c:f>
              <c:numCache>
                <c:formatCode>General</c:formatCode>
                <c:ptCount val="10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</c:numCache>
            </c:numRef>
          </c:cat>
          <c:val>
            <c:numRef>
              <c:f>'weighted score'!$AQ$22:$AQ$31</c:f>
              <c:numCache>
                <c:formatCode>General</c:formatCode>
                <c:ptCount val="10"/>
                <c:pt idx="0">
                  <c:v>5.919448</c:v>
                </c:pt>
                <c:pt idx="1">
                  <c:v>8.157694</c:v>
                </c:pt>
                <c:pt idx="2">
                  <c:v>9.708567999999997</c:v>
                </c:pt>
                <c:pt idx="3">
                  <c:v>9.108286</c:v>
                </c:pt>
                <c:pt idx="4">
                  <c:v>11.057278</c:v>
                </c:pt>
                <c:pt idx="5">
                  <c:v>10.565848</c:v>
                </c:pt>
                <c:pt idx="6">
                  <c:v>11.141174</c:v>
                </c:pt>
                <c:pt idx="7">
                  <c:v>11.136488</c:v>
                </c:pt>
                <c:pt idx="8">
                  <c:v>14.875278</c:v>
                </c:pt>
                <c:pt idx="9">
                  <c:v>14.079294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95692512"/>
        <c:axId val="-2095686528"/>
      </c:lineChart>
      <c:catAx>
        <c:axId val="-20956925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 dirty="0" smtClean="0"/>
                  <a:t>.</a:t>
                </a:r>
                <a:r>
                  <a:rPr lang="en-US" sz="1400" b="1" dirty="0" err="1" smtClean="0"/>
                  <a:t>pdb</a:t>
                </a:r>
                <a:r>
                  <a:rPr lang="en-US" sz="1400" b="1" baseline="0" dirty="0" smtClean="0"/>
                  <a:t> ranking by score</a:t>
                </a:r>
                <a:endParaRPr lang="en-US" sz="1400" b="1" baseline="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95686528"/>
        <c:crosses val="autoZero"/>
        <c:auto val="1"/>
        <c:lblAlgn val="ctr"/>
        <c:lblOffset val="100"/>
        <c:noMultiLvlLbl val="0"/>
      </c:catAx>
      <c:valAx>
        <c:axId val="-2095686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 dirty="0"/>
                  <a:t>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95692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F77BC-0574-9845-8D1C-A0022CD4F98A}" type="datetimeFigureOut">
              <a:rPr lang="en-US" smtClean="0"/>
              <a:t>3/11/16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3894F7-74F0-3A4A-A53F-AD9D9CEED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3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894F7-74F0-3A4A-A53F-AD9D9CEED8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356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pilins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contain an N-terminal signal sequence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followed by a ~30-residue hydrophobic α-helix resembling a transmembrane domain, (the α1-N domain,)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is in turn followed by a soluble ~15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globular domain referred to as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pilin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headgroup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hydrophobic helical regions are buried together in the center of the fiber,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portions of the C-terminal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headgroup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exposed</a:t>
            </a:r>
            <a:r>
              <a:rPr lang="en-US" dirty="0" smtClean="0">
                <a:effectLst/>
              </a:rPr>
              <a:t> 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 the major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pilin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highly variable,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which may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avoid detection by the host immune system.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glycosylation is another source of variability in some Type IV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pilins</a:t>
            </a:r>
            <a:r>
              <a:rPr lang="en-US" dirty="0" smtClean="0">
                <a:effectLst/>
              </a:rPr>
              <a:t>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894F7-74F0-3A4A-A53F-AD9D9CEED8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15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we created models of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baumannii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pilus fibers from ACICU and M2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PilA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based on the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N.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gonorrhoeae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pilus.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beginning with alanine 23,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sequence identity of only 33% between the ACICU and M2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headgroups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many chemical moieties(functional groups) can be found in similar positions (Figure 4B),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not obvious from a sequence alignment.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Which indicates that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pilins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 be assembled through similar networks of non-covalent interactions.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894F7-74F0-3A4A-A53F-AD9D9CEED8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52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894F7-74F0-3A4A-A53F-AD9D9CEED8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554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Tail </a:t>
            </a:r>
            <a:r>
              <a:rPr lang="en-US" dirty="0" err="1" smtClean="0"/>
              <a:t>aas</a:t>
            </a:r>
            <a:r>
              <a:rPr lang="en-US" baseline="0" dirty="0" smtClean="0"/>
              <a:t> are stable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M2 is more stable than ACICU, and less </a:t>
            </a:r>
            <a:r>
              <a:rPr lang="en-US" baseline="0" dirty="0" err="1" smtClean="0"/>
              <a:t>hbond</a:t>
            </a:r>
            <a:r>
              <a:rPr lang="en-US" baseline="0" dirty="0" smtClean="0"/>
              <a:t> at sugar region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M2 has </a:t>
            </a:r>
            <a:r>
              <a:rPr lang="en-US" baseline="0" dirty="0" err="1" smtClean="0"/>
              <a:t>Hbond</a:t>
            </a:r>
            <a:r>
              <a:rPr lang="en-US" baseline="0" dirty="0" smtClean="0"/>
              <a:t> with the </a:t>
            </a:r>
            <a:r>
              <a:rPr lang="en-US" baseline="0" dirty="0" err="1" smtClean="0"/>
              <a:t>headgroup</a:t>
            </a:r>
            <a:r>
              <a:rPr lang="en-US" baseline="0" dirty="0" smtClean="0"/>
              <a:t> of the other chain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894F7-74F0-3A4A-A53F-AD9D9CEED8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702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894F7-74F0-3A4A-A53F-AD9D9CEED8B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291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59F5-D9B2-8345-8269-EC440FA64AD0}" type="datetime1">
              <a:rPr lang="en-US" smtClean="0"/>
              <a:t>3/11/16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3EB88-8F0B-3546-A613-D378D2514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50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89EDA-A4B1-BB42-B64A-F7DC5884CC9B}" type="datetime1">
              <a:rPr lang="en-US" smtClean="0"/>
              <a:t>3/11/16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3EB88-8F0B-3546-A613-D378D2514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41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38598-4001-B445-9CDB-3D38B9B29D2A}" type="datetime1">
              <a:rPr lang="en-US" smtClean="0"/>
              <a:t>3/11/16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3EB88-8F0B-3546-A613-D378D2514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082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8BDB3-4270-C240-804E-B7A9092FF04D}" type="datetime1">
              <a:rPr lang="en-US" smtClean="0"/>
              <a:t>3/11/16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3EB88-8F0B-3546-A613-D378D2514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8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EDCEF-F665-B743-BEF3-33353191C319}" type="datetime1">
              <a:rPr lang="en-US" smtClean="0"/>
              <a:t>3/11/16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3EB88-8F0B-3546-A613-D378D2514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800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2B277-D2E9-1847-85B3-70ADA320510A}" type="datetime1">
              <a:rPr lang="en-US" smtClean="0"/>
              <a:t>3/11/16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3EB88-8F0B-3546-A613-D378D2514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0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5C544-1EF8-7F4B-B5A8-27B1D479B8DE}" type="datetime1">
              <a:rPr lang="en-US" smtClean="0"/>
              <a:t>3/11/16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3EB88-8F0B-3546-A613-D378D2514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37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4D074-3D4D-654D-8FAA-CC679978184E}" type="datetime1">
              <a:rPr lang="en-US" smtClean="0"/>
              <a:t>3/11/16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3EB88-8F0B-3546-A613-D378D2514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240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0C12B-2821-D841-A89A-D44254CCB92B}" type="datetime1">
              <a:rPr lang="en-US" smtClean="0"/>
              <a:t>3/11/16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3EB88-8F0B-3546-A613-D378D2514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66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6423-A642-0146-8502-DA1CA1844231}" type="datetime1">
              <a:rPr lang="en-US" smtClean="0"/>
              <a:t>3/11/16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3EB88-8F0B-3546-A613-D378D2514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84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286A1-4812-3C4E-91AE-9EAADEB18C31}" type="datetime1">
              <a:rPr lang="en-US" smtClean="0"/>
              <a:t>3/11/16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3EB88-8F0B-3546-A613-D378D2514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946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FF5633-6D26-8D42-98E8-66322CF1A066}" type="datetime1">
              <a:rPr lang="en-US" smtClean="0"/>
              <a:t>3/11/16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73EB88-8F0B-3546-A613-D378D2514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68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4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4" Type="http://schemas.openxmlformats.org/officeDocument/2006/relationships/image" Target="../media/image7.tiff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4" Type="http://schemas.openxmlformats.org/officeDocument/2006/relationships/video" Target="../media/media2.mov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Pilus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Xiaotong</a:t>
            </a:r>
            <a:r>
              <a:rPr lang="en-US" dirty="0" smtClean="0"/>
              <a:t> </a:t>
            </a:r>
            <a:r>
              <a:rPr lang="en-US" dirty="0" err="1" smtClean="0"/>
              <a:t>Zuo</a:t>
            </a:r>
            <a:endParaRPr lang="en-US" dirty="0" smtClean="0"/>
          </a:p>
          <a:p>
            <a:r>
              <a:rPr lang="en-US" dirty="0" smtClean="0"/>
              <a:t>0</a:t>
            </a:r>
            <a:r>
              <a:rPr lang="en-US" altLang="zh-CN" dirty="0" smtClean="0"/>
              <a:t>2</a:t>
            </a:r>
            <a:r>
              <a:rPr lang="en-US" dirty="0" smtClean="0"/>
              <a:t>/</a:t>
            </a:r>
            <a:r>
              <a:rPr lang="en-US" altLang="zh-CN" dirty="0" smtClean="0"/>
              <a:t>04</a:t>
            </a:r>
            <a:r>
              <a:rPr lang="en-US" dirty="0" smtClean="0"/>
              <a:t>/201</a:t>
            </a:r>
            <a:r>
              <a:rPr lang="en-US" altLang="zh-CN" dirty="0" smtClean="0"/>
              <a:t>6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52044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ACICU—Lowest Score Decoy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83" y="1949612"/>
            <a:ext cx="5379307" cy="4619634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401" y="1949612"/>
            <a:ext cx="5107337" cy="4619634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3EB88-8F0B-3546-A613-D378D2514A5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ACICU—20 Random Decoys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520825"/>
            <a:ext cx="10515600" cy="4351338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Front View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 smtClean="0"/>
          </a:p>
          <a:p>
            <a:r>
              <a:rPr lang="en-US" dirty="0" smtClean="0"/>
              <a:t>Top View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100"/>
            <a:ext cx="4368800" cy="5422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799" y="1435100"/>
            <a:ext cx="5116769" cy="542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100" y="0"/>
            <a:ext cx="4787900" cy="391160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3EB88-8F0B-3546-A613-D378D2514A5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37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M2—Top 10 lowest score decoys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60523"/>
            <a:ext cx="10515600" cy="4351338"/>
          </a:xfrm>
        </p:spPr>
        <p:txBody>
          <a:bodyPr/>
          <a:lstStyle/>
          <a:p>
            <a:r>
              <a:rPr lang="en-US" dirty="0" smtClean="0"/>
              <a:t>3000 decoys of M2 dimer.</a:t>
            </a:r>
          </a:p>
          <a:p>
            <a:r>
              <a:rPr lang="en-US" dirty="0" smtClean="0"/>
              <a:t>Scores range from 167.13 to 181.94. </a:t>
            </a:r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2063"/>
            <a:ext cx="5075756" cy="43175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700" y="1833451"/>
            <a:ext cx="5194300" cy="5778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606" y="2532063"/>
            <a:ext cx="4178300" cy="43812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26047" y="6125125"/>
            <a:ext cx="650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Glc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888001" y="2806132"/>
            <a:ext cx="650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Gal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451381" y="2431381"/>
            <a:ext cx="650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Glc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36897" y="2621466"/>
            <a:ext cx="650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Rha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3EB88-8F0B-3546-A613-D378D2514A5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7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M2—Lowest Score Decoy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92" y="1386632"/>
            <a:ext cx="5408908" cy="5471367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900" y="1386632"/>
            <a:ext cx="5422900" cy="55499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3EB88-8F0B-3546-A613-D378D2514A5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76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M2—20 Random Decoys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520825"/>
            <a:ext cx="10515600" cy="4351338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Front View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 smtClean="0"/>
          </a:p>
          <a:p>
            <a:r>
              <a:rPr lang="en-US" dirty="0" smtClean="0"/>
              <a:t>Top View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910" y="2014510"/>
            <a:ext cx="5604890" cy="48022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45" y="2014510"/>
            <a:ext cx="5067085" cy="480221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3EB88-8F0B-3546-A613-D378D2514A5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1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– H-bond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5337218"/>
              </p:ext>
            </p:extLst>
          </p:nvPr>
        </p:nvGraphicFramePr>
        <p:xfrm>
          <a:off x="-142875" y="2030410"/>
          <a:ext cx="6122989" cy="3889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447542"/>
              </p:ext>
            </p:extLst>
          </p:nvPr>
        </p:nvGraphicFramePr>
        <p:xfrm>
          <a:off x="5980114" y="2030409"/>
          <a:ext cx="6211886" cy="40274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3EB88-8F0B-3546-A613-D378D2514A5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3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– H-bond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5" y="1690688"/>
            <a:ext cx="10970243" cy="59733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04977" y="1690688"/>
            <a:ext cx="8142019" cy="60464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05333" y="2783720"/>
            <a:ext cx="695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rgbClr val="FF0000"/>
                </a:solidFill>
              </a:rPr>
              <a:t>Glc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800694" y="2783720"/>
            <a:ext cx="1019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71 </a:t>
            </a:r>
            <a:r>
              <a:rPr lang="en-US" sz="2000" b="1" dirty="0" err="1" smtClean="0">
                <a:solidFill>
                  <a:srgbClr val="FF0000"/>
                </a:solidFill>
              </a:rPr>
              <a:t>Ser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4101" y="3262630"/>
            <a:ext cx="633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rgbClr val="FF0000"/>
                </a:solidFill>
              </a:rPr>
              <a:t>Rha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2307" y="4334441"/>
            <a:ext cx="676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rgbClr val="FF0000"/>
                </a:solidFill>
              </a:rPr>
              <a:t>Glc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24419" y="4713913"/>
            <a:ext cx="676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>
                    <a:lumMod val="85000"/>
                  </a:schemeClr>
                </a:solidFill>
              </a:rPr>
              <a:t>Gal</a:t>
            </a:r>
            <a:endParaRPr 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42197" y="5107749"/>
            <a:ext cx="676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>
                    <a:lumMod val="85000"/>
                  </a:schemeClr>
                </a:solidFill>
              </a:rPr>
              <a:t>Gal</a:t>
            </a:r>
            <a:endParaRPr 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66032" y="6013471"/>
            <a:ext cx="676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chemeClr val="bg1">
                    <a:lumMod val="85000"/>
                  </a:schemeClr>
                </a:solidFill>
              </a:rPr>
              <a:t>Glc</a:t>
            </a:r>
            <a:endParaRPr 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54153" y="5308222"/>
            <a:ext cx="676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chemeClr val="bg1">
                    <a:lumMod val="85000"/>
                  </a:schemeClr>
                </a:solidFill>
              </a:rPr>
              <a:t>Glc</a:t>
            </a:r>
            <a:endParaRPr 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3EB88-8F0B-3546-A613-D378D2514A5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56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8404321"/>
              </p:ext>
            </p:extLst>
          </p:nvPr>
        </p:nvGraphicFramePr>
        <p:xfrm>
          <a:off x="-130628" y="2915038"/>
          <a:ext cx="6351814" cy="40705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953442"/>
              </p:ext>
            </p:extLst>
          </p:nvPr>
        </p:nvGraphicFramePr>
        <p:xfrm>
          <a:off x="5871028" y="2915038"/>
          <a:ext cx="6451600" cy="4102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14" y="233439"/>
            <a:ext cx="10515600" cy="1325563"/>
          </a:xfrm>
        </p:spPr>
        <p:txBody>
          <a:bodyPr/>
          <a:lstStyle/>
          <a:p>
            <a:r>
              <a:rPr lang="en-US" dirty="0" smtClean="0"/>
              <a:t>Residue by Residue Score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20000"/>
          </a:bodyPr>
          <a:lstStyle/>
          <a:p>
            <a:r>
              <a:rPr lang="en-US" dirty="0" smtClean="0"/>
              <a:t>ACICU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788" y="1159328"/>
            <a:ext cx="2700638" cy="19220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00231" y="1597658"/>
            <a:ext cx="1332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Sugar</a:t>
            </a:r>
          </a:p>
          <a:p>
            <a:r>
              <a:rPr lang="en-US" sz="1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5    4    3    2    1</a:t>
            </a:r>
            <a:endParaRPr lang="en-US" sz="1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79927" y="1292380"/>
            <a:ext cx="7586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068FD"/>
                </a:solidFill>
              </a:rPr>
              <a:t>Tail</a:t>
            </a:r>
          </a:p>
          <a:p>
            <a:pPr algn="ctr"/>
            <a:r>
              <a:rPr lang="en-US" sz="1400" b="1" dirty="0" smtClean="0">
                <a:solidFill>
                  <a:srgbClr val="F068FD"/>
                </a:solidFill>
              </a:rPr>
              <a:t>132-139</a:t>
            </a:r>
            <a:endParaRPr lang="en-US" sz="1400" b="1" dirty="0">
              <a:solidFill>
                <a:srgbClr val="F068FD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3719016" y="3639582"/>
            <a:ext cx="0" cy="2254469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0407342" y="3639582"/>
            <a:ext cx="0" cy="2254469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3EB88-8F0B-3546-A613-D378D2514A5C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603" y="1475225"/>
            <a:ext cx="2550736" cy="160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29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9752215" cy="1325563"/>
          </a:xfrm>
        </p:spPr>
        <p:txBody>
          <a:bodyPr/>
          <a:lstStyle/>
          <a:p>
            <a:r>
              <a:rPr lang="en-US" dirty="0" smtClean="0"/>
              <a:t>RMSD—ACICU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5566" y="6384754"/>
            <a:ext cx="216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RED: Top 10 decoys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2979"/>
            <a:ext cx="6953455" cy="5024817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301" y="1541059"/>
            <a:ext cx="2457468" cy="29295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595" y="1314618"/>
            <a:ext cx="7058551" cy="48815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3EB88-8F0B-3546-A613-D378D2514A5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164" y="832757"/>
            <a:ext cx="8975043" cy="60252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24655" y="6191803"/>
            <a:ext cx="216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RED: Top 10 decoys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RMSD—M2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3EB88-8F0B-3546-A613-D378D2514A5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59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171" y="2030186"/>
            <a:ext cx="11239500" cy="4351338"/>
          </a:xfrm>
        </p:spPr>
        <p:txBody>
          <a:bodyPr/>
          <a:lstStyle/>
          <a:p>
            <a:r>
              <a:rPr lang="en-US" dirty="0" smtClean="0"/>
              <a:t>Introduction of the ACICU and M2 </a:t>
            </a:r>
            <a:r>
              <a:rPr lang="en-US" dirty="0" err="1" smtClean="0"/>
              <a:t>PilA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Modeling algorithm</a:t>
            </a:r>
          </a:p>
          <a:p>
            <a:endParaRPr lang="en-US" dirty="0" smtClean="0"/>
          </a:p>
          <a:p>
            <a:r>
              <a:rPr lang="en-US" dirty="0" smtClean="0"/>
              <a:t>The low energy decoys</a:t>
            </a:r>
          </a:p>
          <a:p>
            <a:endParaRPr lang="en-US" dirty="0" smtClean="0"/>
          </a:p>
          <a:p>
            <a:r>
              <a:rPr lang="en-US" dirty="0" smtClean="0"/>
              <a:t>The H-bond, energy comparison and RMSD analysis.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3EB88-8F0B-3546-A613-D378D2514A5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0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Energy Contribution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679495"/>
              </p:ext>
            </p:extLst>
          </p:nvPr>
        </p:nvGraphicFramePr>
        <p:xfrm>
          <a:off x="0" y="1415327"/>
          <a:ext cx="6117023" cy="5348538"/>
        </p:xfrm>
        <a:graphic>
          <a:graphicData uri="http://schemas.openxmlformats.org/drawingml/2006/table">
            <a:tbl>
              <a:tblPr/>
              <a:tblGrid>
                <a:gridCol w="488731"/>
                <a:gridCol w="662152"/>
                <a:gridCol w="1056290"/>
                <a:gridCol w="914400"/>
                <a:gridCol w="1112642"/>
                <a:gridCol w="941404"/>
                <a:gridCol w="941404"/>
              </a:tblGrid>
              <a:tr h="820228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 Score of Tail</a:t>
                      </a:r>
                      <a:r>
                        <a:rPr lang="en-US" sz="20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and Sugar Regions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Reference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84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Rank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File 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 score</a:t>
                      </a:r>
                    </a:p>
                    <a:p>
                      <a:pPr algn="ctr" fontAlgn="b"/>
                      <a:r>
                        <a:rPr lang="en-US" sz="16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Tail+Sugar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Tail Score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Sugar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Score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score without sugar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score with sugar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84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54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8.15706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2.237612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5.919448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93.40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84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46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10.227974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2.07028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8.157694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91.34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84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75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12.147614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2.439046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9.708568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90.88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84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48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12.655672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3.547386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9.108286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90.39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84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72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14.401064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3.343786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11.057278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90.14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84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13.609306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3.043458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10.565848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89.34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84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52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12.78331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1.642136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11.141174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89.25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84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14.723172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3.586684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11.136488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88.63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84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16.05306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1.177782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14.875278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dirty="0" smtClean="0">
                          <a:latin typeface="+mn-lt"/>
                        </a:rPr>
                        <a:t>-104.98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88.06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84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17.281564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3.20227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14.079294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85.22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027112"/>
              </p:ext>
            </p:extLst>
          </p:nvPr>
        </p:nvGraphicFramePr>
        <p:xfrm>
          <a:off x="5917324" y="91373"/>
          <a:ext cx="6274676" cy="4540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613634" y="4549676"/>
            <a:ext cx="52394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b="1" dirty="0" smtClean="0"/>
              <a:t>Sugar chain has a greater contribution to the total score changes.</a:t>
            </a:r>
          </a:p>
          <a:p>
            <a:pPr marL="457200" indent="-457200">
              <a:buAutoNum type="arabicPeriod"/>
            </a:pPr>
            <a:r>
              <a:rPr lang="en-US" sz="2400" b="1" dirty="0" smtClean="0"/>
              <a:t>Tail region is more stable than sugar. In different decoys, the scores of tail are very similar to each other. </a:t>
            </a:r>
            <a:endParaRPr lang="en-US" sz="2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3EB88-8F0B-3546-A613-D378D2514A5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000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88785" y="2715086"/>
            <a:ext cx="1060704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You!</a:t>
            </a:r>
            <a:endParaRPr lang="en-US" sz="8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3EB88-8F0B-3546-A613-D378D2514A5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88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–Pilus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698" y="1499052"/>
            <a:ext cx="8596707" cy="4984016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Pilus</a:t>
            </a:r>
            <a:endParaRPr lang="zh-CN" altLang="en-US" b="1" dirty="0" smtClean="0"/>
          </a:p>
          <a:p>
            <a:pPr lvl="1"/>
            <a:r>
              <a:rPr lang="en-US" dirty="0"/>
              <a:t>A pilus </a:t>
            </a:r>
            <a:r>
              <a:rPr lang="en-US" dirty="0" smtClean="0"/>
              <a:t>is </a:t>
            </a:r>
            <a:r>
              <a:rPr lang="en-US" dirty="0"/>
              <a:t>a </a:t>
            </a:r>
            <a:r>
              <a:rPr lang="en-US" dirty="0" err="1" smtClean="0"/>
              <a:t>hairlike</a:t>
            </a:r>
            <a:r>
              <a:rPr lang="en-US" dirty="0" smtClean="0"/>
              <a:t> </a:t>
            </a:r>
            <a:r>
              <a:rPr lang="en-US" dirty="0"/>
              <a:t>appendage found on the surface of many </a:t>
            </a:r>
            <a:r>
              <a:rPr lang="en-US" dirty="0" smtClean="0"/>
              <a:t>bacteria.</a:t>
            </a:r>
            <a:endParaRPr lang="zh-CN" altLang="en-US" dirty="0" smtClean="0"/>
          </a:p>
          <a:p>
            <a:pPr lvl="1"/>
            <a:r>
              <a:rPr lang="en-US" dirty="0" smtClean="0"/>
              <a:t>All pil</a:t>
            </a:r>
            <a:r>
              <a:rPr lang="en-US" altLang="zh-CN" dirty="0" smtClean="0"/>
              <a:t>i</a:t>
            </a:r>
            <a:r>
              <a:rPr lang="en-US" dirty="0" smtClean="0"/>
              <a:t> </a:t>
            </a:r>
            <a:r>
              <a:rPr lang="en-US" dirty="0"/>
              <a:t>are primarily composed of </a:t>
            </a:r>
            <a:r>
              <a:rPr lang="en-US" altLang="zh-CN" dirty="0" err="1" smtClean="0"/>
              <a:t>pilin</a:t>
            </a:r>
            <a:r>
              <a:rPr lang="zh-CN" altLang="en-US" dirty="0" smtClean="0"/>
              <a:t> </a:t>
            </a:r>
            <a:r>
              <a:rPr lang="en-US" dirty="0" smtClean="0"/>
              <a:t>proteins.</a:t>
            </a:r>
            <a:endParaRPr lang="en-US" dirty="0"/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T4P are extremely thin (w60–80 A ̊ ), long (&gt;1 mm) </a:t>
            </a:r>
            <a:r>
              <a:rPr lang="en-US" sz="2400" dirty="0" smtClean="0"/>
              <a:t>filaments,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which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can</a:t>
            </a:r>
            <a:r>
              <a:rPr lang="zh-CN" altLang="en-US" sz="2400" dirty="0" smtClean="0"/>
              <a:t> </a:t>
            </a:r>
            <a:r>
              <a:rPr lang="en-US" sz="2400" dirty="0" smtClean="0"/>
              <a:t>generate</a:t>
            </a:r>
            <a:r>
              <a:rPr lang="en-US" sz="2400" dirty="0"/>
              <a:t> </a:t>
            </a:r>
            <a:r>
              <a:rPr lang="en-US" sz="2400" dirty="0" smtClean="0"/>
              <a:t>motile</a:t>
            </a:r>
            <a:r>
              <a:rPr lang="en-US" sz="2400" dirty="0"/>
              <a:t> </a:t>
            </a:r>
            <a:r>
              <a:rPr lang="en-US" sz="2400" dirty="0" smtClean="0"/>
              <a:t>forces.</a:t>
            </a:r>
            <a:endParaRPr lang="en-US" sz="2000" dirty="0" smtClean="0"/>
          </a:p>
          <a:p>
            <a:r>
              <a:rPr lang="en-US" b="1" dirty="0" err="1" smtClean="0"/>
              <a:t>Pilin</a:t>
            </a:r>
            <a:endParaRPr lang="en-US" b="1" dirty="0" smtClean="0"/>
          </a:p>
          <a:p>
            <a:pPr lvl="1"/>
            <a:r>
              <a:rPr lang="en-US" dirty="0" err="1"/>
              <a:t>Pilin</a:t>
            </a:r>
            <a:r>
              <a:rPr lang="en-US" dirty="0"/>
              <a:t> </a:t>
            </a:r>
            <a:r>
              <a:rPr lang="en-US" dirty="0" smtClean="0"/>
              <a:t>proteins</a:t>
            </a:r>
            <a:r>
              <a:rPr lang="zh-CN" altLang="en-US" dirty="0" smtClean="0"/>
              <a:t> </a:t>
            </a:r>
            <a:r>
              <a:rPr lang="en-US" dirty="0" smtClean="0"/>
              <a:t>are</a:t>
            </a:r>
            <a:r>
              <a:rPr lang="en-US" dirty="0"/>
              <a:t> α+β proteins characterized by a very long </a:t>
            </a:r>
            <a:r>
              <a:rPr lang="en-US" dirty="0" smtClean="0"/>
              <a:t>N-terminal</a:t>
            </a:r>
            <a:r>
              <a:rPr lang="en-US" dirty="0"/>
              <a:t> </a:t>
            </a:r>
            <a:r>
              <a:rPr lang="en-US" dirty="0" smtClean="0"/>
              <a:t>alpha helix</a:t>
            </a:r>
          </a:p>
          <a:p>
            <a:r>
              <a:rPr lang="en-US" b="1" dirty="0" err="1"/>
              <a:t>P</a:t>
            </a:r>
            <a:r>
              <a:rPr lang="en-US" b="1" dirty="0" err="1" smtClean="0"/>
              <a:t>ilA</a:t>
            </a:r>
            <a:r>
              <a:rPr lang="en-US" b="1" dirty="0" smtClean="0"/>
              <a:t> </a:t>
            </a:r>
          </a:p>
          <a:p>
            <a:pPr lvl="1"/>
            <a:r>
              <a:rPr lang="en-US" dirty="0" smtClean="0"/>
              <a:t>The  major </a:t>
            </a:r>
            <a:r>
              <a:rPr lang="en-US" dirty="0" err="1" smtClean="0"/>
              <a:t>pilin</a:t>
            </a:r>
            <a:r>
              <a:rPr lang="en-US" dirty="0" smtClean="0"/>
              <a:t> subunit</a:t>
            </a:r>
          </a:p>
          <a:p>
            <a:pPr lvl="2"/>
            <a:r>
              <a:rPr lang="en-US" i="1" dirty="0"/>
              <a:t>A. </a:t>
            </a:r>
            <a:r>
              <a:rPr lang="en-US" i="1" dirty="0" err="1"/>
              <a:t>baumannii</a:t>
            </a:r>
            <a:r>
              <a:rPr lang="en-US" dirty="0"/>
              <a:t> </a:t>
            </a:r>
            <a:r>
              <a:rPr lang="en-US" dirty="0" smtClean="0"/>
              <a:t>ACICU </a:t>
            </a:r>
            <a:r>
              <a:rPr lang="en-US" dirty="0" err="1" smtClean="0"/>
              <a:t>PilA</a:t>
            </a:r>
            <a:r>
              <a:rPr lang="en-US" dirty="0"/>
              <a:t>.</a:t>
            </a:r>
            <a:r>
              <a:rPr lang="en-US" dirty="0" smtClean="0"/>
              <a:t> 2 disulfide bonds, one is at the C-terminus.</a:t>
            </a:r>
            <a:endParaRPr lang="en-US" dirty="0"/>
          </a:p>
          <a:p>
            <a:pPr lvl="2"/>
            <a:r>
              <a:rPr lang="en-US" i="1" dirty="0"/>
              <a:t>A. </a:t>
            </a:r>
            <a:r>
              <a:rPr lang="en-US" i="1" dirty="0" err="1"/>
              <a:t>nosocomialis</a:t>
            </a:r>
            <a:r>
              <a:rPr lang="en-US" i="1" dirty="0"/>
              <a:t> </a:t>
            </a:r>
            <a:r>
              <a:rPr lang="en-US" dirty="0" smtClean="0"/>
              <a:t>M2 </a:t>
            </a:r>
            <a:r>
              <a:rPr lang="en-US" dirty="0" err="1" smtClean="0"/>
              <a:t>PilA</a:t>
            </a:r>
            <a:r>
              <a:rPr lang="en-US" dirty="0"/>
              <a:t>.</a:t>
            </a:r>
            <a:r>
              <a:rPr lang="en-US" dirty="0" smtClean="0"/>
              <a:t> single disulfide bond, not at the C-terminus.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0" y="3141197"/>
            <a:ext cx="1888172" cy="39479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200" y="-15323"/>
            <a:ext cx="2280988" cy="3028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6345" y="6619593"/>
            <a:ext cx="2241022" cy="23840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3EB88-8F0B-3546-A613-D378D2514A5C}" type="slidenum">
              <a:rPr lang="en-US" smtClean="0"/>
              <a:t>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603112" y="6434927"/>
            <a:ext cx="31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27078" y="4664279"/>
            <a:ext cx="31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215437" y="3284855"/>
            <a:ext cx="137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Headgroup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55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ACICU and M2 </a:t>
            </a:r>
            <a:r>
              <a:rPr lang="en-US" dirty="0" err="1" smtClean="0"/>
              <a:t>PilA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277732" y="2162359"/>
            <a:ext cx="5909305" cy="324356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3EB88-8F0B-3546-A613-D378D2514A5C}" type="slidenum">
              <a:rPr lang="en-US" smtClean="0"/>
              <a:t>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6281057" cy="399319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" name="Picture 9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4" r="10256" b="2051"/>
          <a:stretch/>
        </p:blipFill>
        <p:spPr bwMode="auto">
          <a:xfrm>
            <a:off x="707570" y="1273629"/>
            <a:ext cx="7130144" cy="55843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>
            <a:off x="4490357" y="4408714"/>
            <a:ext cx="0" cy="2449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960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ACICU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4488" y="2238702"/>
            <a:ext cx="5377512" cy="46357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359" y="2002221"/>
            <a:ext cx="69052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Modeled the monomer of ACICU.</a:t>
            </a:r>
          </a:p>
          <a:p>
            <a:pPr marL="285750" indent="-285750">
              <a:buFont typeface="Arial" charset="0"/>
              <a:buChar char="•"/>
            </a:pPr>
            <a:endParaRPr lang="en-US" sz="2800" b="1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800" b="1" dirty="0" smtClean="0">
                <a:solidFill>
                  <a:srgbClr val="F068FD"/>
                </a:solidFill>
              </a:rPr>
              <a:t>Tail: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</a:rPr>
              <a:t>         </a:t>
            </a:r>
            <a:r>
              <a:rPr lang="en-US" sz="2800" dirty="0" err="1" smtClean="0"/>
              <a:t>resi</a:t>
            </a:r>
            <a:r>
              <a:rPr lang="en-US" sz="2800" dirty="0" smtClean="0"/>
              <a:t> 132-139, 8 aa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/>
              <a:t>R P K S C G A S</a:t>
            </a:r>
            <a:endParaRPr lang="en-US" sz="2800" dirty="0"/>
          </a:p>
          <a:p>
            <a:pPr marL="285750" indent="-285750">
              <a:buFont typeface="Arial" charset="0"/>
              <a:buChar char="•"/>
            </a:pP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Sugar: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</a:rPr>
              <a:t>     </a:t>
            </a:r>
            <a:r>
              <a:rPr lang="en-US" sz="2800" dirty="0" err="1" smtClean="0"/>
              <a:t>resi</a:t>
            </a:r>
            <a:r>
              <a:rPr lang="en-US" sz="2800" dirty="0" smtClean="0"/>
              <a:t> 140-144, 5 </a:t>
            </a:r>
            <a:r>
              <a:rPr lang="en-US" sz="2800" dirty="0" err="1" smtClean="0"/>
              <a:t>resi</a:t>
            </a:r>
            <a:endParaRPr lang="en-US" sz="2800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sz="2800" dirty="0" err="1" smtClean="0"/>
              <a:t>GlcNAc</a:t>
            </a:r>
            <a:r>
              <a:rPr lang="en-US" sz="2800" dirty="0" smtClean="0"/>
              <a:t>, Gal, </a:t>
            </a:r>
            <a:r>
              <a:rPr lang="en-US" sz="2800" dirty="0" err="1" smtClean="0"/>
              <a:t>GalNAc</a:t>
            </a:r>
            <a:r>
              <a:rPr lang="en-US" sz="2800" dirty="0" smtClean="0"/>
              <a:t>, </a:t>
            </a:r>
            <a:r>
              <a:rPr lang="en-US" sz="2800" dirty="0" err="1" smtClean="0"/>
              <a:t>GlcNAc</a:t>
            </a:r>
            <a:r>
              <a:rPr lang="en-US" sz="2800" dirty="0" smtClean="0"/>
              <a:t>, Qui(3RHb)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7394028" y="3864096"/>
            <a:ext cx="2065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Sugar</a:t>
            </a:r>
          </a:p>
          <a:p>
            <a:r>
              <a:rPr 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5    4    3    2    1</a:t>
            </a:r>
            <a:endParaRPr 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632528" y="3679429"/>
            <a:ext cx="1238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068FD"/>
                </a:solidFill>
              </a:rPr>
              <a:t>Tail</a:t>
            </a:r>
          </a:p>
          <a:p>
            <a:pPr algn="ctr"/>
            <a:r>
              <a:rPr lang="en-US" sz="2400" b="1" dirty="0" smtClean="0">
                <a:solidFill>
                  <a:srgbClr val="F068FD"/>
                </a:solidFill>
              </a:rPr>
              <a:t>132-139</a:t>
            </a:r>
            <a:endParaRPr lang="en-US" sz="2400" b="1" dirty="0">
              <a:solidFill>
                <a:srgbClr val="F068FD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59" y="5248639"/>
            <a:ext cx="6647692" cy="966629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3EB88-8F0B-3546-A613-D378D2514A5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3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87205" y="1289639"/>
            <a:ext cx="5504795" cy="55683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M2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10359" y="2002221"/>
            <a:ext cx="690529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Modeled the dimer of M2.</a:t>
            </a:r>
          </a:p>
          <a:p>
            <a:pPr marL="285750" indent="-285750">
              <a:buFont typeface="Arial" charset="0"/>
              <a:buChar char="•"/>
            </a:pPr>
            <a:endParaRPr lang="en-US" sz="2800" b="1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800" b="1" dirty="0" smtClean="0">
                <a:solidFill>
                  <a:srgbClr val="F068FD"/>
                </a:solidFill>
              </a:rPr>
              <a:t>Tail: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</a:rPr>
              <a:t>         </a:t>
            </a:r>
            <a:r>
              <a:rPr lang="en-US" sz="2800" dirty="0" err="1" smtClean="0"/>
              <a:t>resi</a:t>
            </a:r>
            <a:r>
              <a:rPr lang="en-US" sz="2800" dirty="0" smtClean="0"/>
              <a:t> 121-136, 16 aa</a:t>
            </a:r>
          </a:p>
          <a:p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Sugar: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</a:rPr>
              <a:t>     </a:t>
            </a:r>
            <a:r>
              <a:rPr lang="en-US" sz="2800" dirty="0" err="1" smtClean="0"/>
              <a:t>resi</a:t>
            </a:r>
            <a:r>
              <a:rPr lang="en-US" sz="2800" dirty="0" smtClean="0"/>
              <a:t> 137-140, 4 residues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0170845" y="4360042"/>
            <a:ext cx="2065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Sugar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54344" y="4435777"/>
            <a:ext cx="1238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068FD"/>
                </a:solidFill>
              </a:rPr>
              <a:t>Tail</a:t>
            </a:r>
          </a:p>
          <a:p>
            <a:pPr algn="ctr"/>
            <a:r>
              <a:rPr lang="en-US" sz="2400" b="1" dirty="0" smtClean="0">
                <a:solidFill>
                  <a:srgbClr val="F068FD"/>
                </a:solidFill>
              </a:rPr>
              <a:t>121-136</a:t>
            </a:r>
            <a:endParaRPr lang="en-US" sz="2400" b="1" dirty="0">
              <a:solidFill>
                <a:srgbClr val="F068FD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1366" y="405893"/>
            <a:ext cx="7030634" cy="12440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95" y="4527033"/>
            <a:ext cx="2930374" cy="233096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39865" y="4656389"/>
            <a:ext cx="886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4 </a:t>
            </a:r>
            <a:r>
              <a:rPr lang="en-US" sz="2000" b="1" dirty="0" err="1" smtClean="0">
                <a:solidFill>
                  <a:srgbClr val="FF0000"/>
                </a:solidFill>
              </a:rPr>
              <a:t>Rha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39865" y="5460286"/>
            <a:ext cx="1127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3 </a:t>
            </a:r>
            <a:r>
              <a:rPr lang="en-US" sz="2000" b="1" dirty="0" err="1" smtClean="0">
                <a:solidFill>
                  <a:srgbClr val="FF0000"/>
                </a:solidFill>
              </a:rPr>
              <a:t>Glc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08112" y="6457890"/>
            <a:ext cx="762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2 Gal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84558" y="5177857"/>
            <a:ext cx="1185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1 </a:t>
            </a:r>
            <a:r>
              <a:rPr lang="en-US" sz="2000" b="1" dirty="0" err="1" smtClean="0">
                <a:solidFill>
                  <a:srgbClr val="FF0000"/>
                </a:solidFill>
              </a:rPr>
              <a:t>GlcNAC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3EB88-8F0B-3546-A613-D378D2514A5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3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476" y="365125"/>
            <a:ext cx="7890316" cy="621426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3EB88-8F0B-3546-A613-D378D2514A5C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254" y="6376193"/>
            <a:ext cx="17907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1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062" y="112493"/>
            <a:ext cx="10515600" cy="1325563"/>
          </a:xfrm>
        </p:spPr>
        <p:txBody>
          <a:bodyPr/>
          <a:lstStyle/>
          <a:p>
            <a:r>
              <a:rPr lang="en-US" dirty="0" smtClean="0"/>
              <a:t>Algorithm</a:t>
            </a:r>
            <a:endParaRPr lang="en-US" dirty="0"/>
          </a:p>
        </p:txBody>
      </p:sp>
      <p:pic>
        <p:nvPicPr>
          <p:cNvPr id="6" name="ACICU_movie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1342" y="1239864"/>
            <a:ext cx="6819938" cy="5003601"/>
          </a:xfrm>
        </p:spPr>
      </p:pic>
      <p:pic>
        <p:nvPicPr>
          <p:cNvPr id="7" name="dimer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424407" y="1371480"/>
            <a:ext cx="6767594" cy="496563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3EB88-8F0B-3546-A613-D378D2514A5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76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ACICU—Top 10 lowest score decoys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60523"/>
            <a:ext cx="10515600" cy="4351338"/>
          </a:xfrm>
        </p:spPr>
        <p:txBody>
          <a:bodyPr/>
          <a:lstStyle/>
          <a:p>
            <a:r>
              <a:rPr lang="en-US" dirty="0" smtClean="0"/>
              <a:t>4200 decoys of ACICU monomer.</a:t>
            </a:r>
          </a:p>
          <a:p>
            <a:r>
              <a:rPr lang="en-US" dirty="0" smtClean="0"/>
              <a:t>Scores range from -96.23 to -78.88. </a:t>
            </a:r>
          </a:p>
          <a:p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7736897" y="2621466"/>
            <a:ext cx="650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Rha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941" y="2396875"/>
            <a:ext cx="4165600" cy="5168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887" y="1239753"/>
            <a:ext cx="5846259" cy="5497477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3EB88-8F0B-3546-A613-D378D2514A5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0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7100</TotalTime>
  <Words>644</Words>
  <Application>Microsoft Macintosh PowerPoint</Application>
  <PresentationFormat>Widescreen</PresentationFormat>
  <Paragraphs>249</Paragraphs>
  <Slides>21</Slides>
  <Notes>6</Notes>
  <HiddenSlides>1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宋体</vt:lpstr>
      <vt:lpstr>Office Theme</vt:lpstr>
      <vt:lpstr>Pilus Project</vt:lpstr>
      <vt:lpstr>Outline</vt:lpstr>
      <vt:lpstr>Introduction –Pilus</vt:lpstr>
      <vt:lpstr>ACICU and M2 PilA</vt:lpstr>
      <vt:lpstr>ACICU</vt:lpstr>
      <vt:lpstr>M2</vt:lpstr>
      <vt:lpstr>Algorithm</vt:lpstr>
      <vt:lpstr>Algorithm</vt:lpstr>
      <vt:lpstr>ACICU—Top 10 lowest score decoys</vt:lpstr>
      <vt:lpstr>ACICU—Lowest Score Decoy</vt:lpstr>
      <vt:lpstr>ACICU—20 Random Decoys</vt:lpstr>
      <vt:lpstr>M2—Top 10 lowest score decoys</vt:lpstr>
      <vt:lpstr>M2—Lowest Score Decoy</vt:lpstr>
      <vt:lpstr>M2—20 Random Decoys</vt:lpstr>
      <vt:lpstr>Discussion – H-bond</vt:lpstr>
      <vt:lpstr>Discussion – H-bond</vt:lpstr>
      <vt:lpstr>Residue by Residue Score Comparison</vt:lpstr>
      <vt:lpstr>RMSD—ACICU</vt:lpstr>
      <vt:lpstr>RMSD—M2</vt:lpstr>
      <vt:lpstr>Energy Contribution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Pilus Project</dc:title>
  <dc:creator>左小彤</dc:creator>
  <cp:lastModifiedBy>左小彤</cp:lastModifiedBy>
  <cp:revision>79</cp:revision>
  <dcterms:created xsi:type="dcterms:W3CDTF">2015-09-18T19:11:49Z</dcterms:created>
  <dcterms:modified xsi:type="dcterms:W3CDTF">2016-03-11T19:47:59Z</dcterms:modified>
</cp:coreProperties>
</file>